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7"/>
  </p:notesMasterIdLst>
  <p:sldIdLst>
    <p:sldId id="279" r:id="rId2"/>
    <p:sldId id="280" r:id="rId3"/>
    <p:sldId id="256" r:id="rId4"/>
    <p:sldId id="301" r:id="rId5"/>
    <p:sldId id="257" r:id="rId6"/>
    <p:sldId id="258" r:id="rId7"/>
    <p:sldId id="284" r:id="rId8"/>
    <p:sldId id="285" r:id="rId9"/>
    <p:sldId id="299" r:id="rId10"/>
    <p:sldId id="294" r:id="rId11"/>
    <p:sldId id="296" r:id="rId12"/>
    <p:sldId id="297" r:id="rId13"/>
    <p:sldId id="300" r:id="rId14"/>
    <p:sldId id="291" r:id="rId15"/>
    <p:sldId id="287" r:id="rId16"/>
    <p:sldId id="289" r:id="rId17"/>
    <p:sldId id="292" r:id="rId18"/>
    <p:sldId id="260" r:id="rId19"/>
    <p:sldId id="262" r:id="rId20"/>
    <p:sldId id="305" r:id="rId21"/>
    <p:sldId id="263" r:id="rId22"/>
    <p:sldId id="272" r:id="rId23"/>
    <p:sldId id="264" r:id="rId24"/>
    <p:sldId id="265" r:id="rId25"/>
    <p:sldId id="267" r:id="rId26"/>
    <p:sldId id="302" r:id="rId27"/>
    <p:sldId id="278" r:id="rId28"/>
    <p:sldId id="303" r:id="rId29"/>
    <p:sldId id="268" r:id="rId30"/>
    <p:sldId id="308" r:id="rId31"/>
    <p:sldId id="269" r:id="rId32"/>
    <p:sldId id="270" r:id="rId33"/>
    <p:sldId id="306" r:id="rId34"/>
    <p:sldId id="307" r:id="rId35"/>
    <p:sldId id="277" r:id="rId3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620" autoAdjust="0"/>
  </p:normalViewPr>
  <p:slideViewPr>
    <p:cSldViewPr>
      <p:cViewPr>
        <p:scale>
          <a:sx n="66" d="100"/>
          <a:sy n="66" d="100"/>
        </p:scale>
        <p:origin x="-150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81426EB-B051-4A18-B3AE-3A00CBF4098C}" type="datetimeFigureOut">
              <a:rPr lang="de-DE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348903C-18AA-4168-948B-73736DF1CEF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43715D-3529-4002-80AB-944A8C738F60}" type="slidenum">
              <a:rPr lang="en-US"/>
              <a:pPr/>
              <a:t>8</a:t>
            </a:fld>
            <a:endParaRPr lang="en-US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70397A-906F-469E-B3F1-AF98F0CDFDE4}" type="slidenum">
              <a:rPr lang="en-US"/>
              <a:pPr/>
              <a:t>10</a:t>
            </a:fld>
            <a:endParaRPr lang="en-US"/>
          </a:p>
        </p:txBody>
      </p:sp>
      <p:sp>
        <p:nvSpPr>
          <p:cNvPr id="37891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205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8BFBB-0546-4F13-A2E1-FC0433DA47E5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BB3D7E-CE07-4C66-B4A7-3C1BFFED2970}" type="slidenum">
              <a:rPr lang="en-US"/>
              <a:pPr/>
              <a:t>16</a:t>
            </a:fld>
            <a:endParaRPr lang="en-US"/>
          </a:p>
        </p:txBody>
      </p:sp>
      <p:sp>
        <p:nvSpPr>
          <p:cNvPr id="35843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05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DAC3DE-7BB3-4A2C-BE88-62867AB84857}" type="slidenum">
              <a:rPr lang="en-US"/>
              <a:pPr/>
              <a:t>17</a:t>
            </a:fld>
            <a:endParaRPr lang="en-US"/>
          </a:p>
        </p:txBody>
      </p:sp>
      <p:sp>
        <p:nvSpPr>
          <p:cNvPr id="3686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205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7B120C-8790-4AA4-9F00-D93582CAD36F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8BB292-5DF9-4FEC-9242-425A7478A38A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F78E71-9920-4B18-AD24-4268A92FD100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A8BDFA-0AB4-48D3-95D0-85F065B6348F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E02A67-2075-46CE-81EC-D3D3644AA8C4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4E64F1-811A-45FA-8F94-95419C32C418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3F7050-0577-47AC-935E-DB8E293509FE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D456D6-2EA5-4DEA-A882-AC61CC0C00DA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D82AA2-D17B-4093-A4C7-4266E5131837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11D123-545D-414D-9084-7ADE3CB43FC9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5310F7-F384-4078-A4AB-CF798D7852E1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37077F-7D1A-4E97-A8C0-9E3B8315A96D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DBA7B1-8F2D-47AD-9F38-54C90795FD3F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E6B378-1DBB-46AD-92CB-47C692667407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16B7B1-DA4A-4CED-9EF4-D90C1F770CEA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F2E4F8-3956-4B13-982E-5AE5A832441A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50B98E-360A-4450-9FC4-F8D3BF0CA1B3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16CDAB-9071-45F6-AB57-EF2DE91D3F7F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F8439BA-3E01-4E12-9E4E-619C75685559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21FCEF-8392-4652-9737-5FE341ACCDC8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17EA51-77FB-4DE3-8149-A9DAD9D0D068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714C4B7-9434-48A6-BC60-0BF38B5FC92D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1CCA304-837D-438F-984D-CD9FFF37D60A}" type="datetimeFigureOut">
              <a:rPr lang="de-DE" smtClean="0"/>
              <a:pPr>
                <a:defRPr/>
              </a:pPr>
              <a:t>12.01.2011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68A8561-C178-45DF-B2E9-16251E16FEB2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unction_(computer_science)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doc/tutorial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curecoding.cert.org/confluence/display/cplusplus/" TargetMode="External"/><Relationship Id="rId5" Type="http://schemas.openxmlformats.org/officeDocument/2006/relationships/hyperlink" Target="http://programming.im.ncnu.edu.tw/" TargetMode="External"/><Relationship Id="rId4" Type="http://schemas.openxmlformats.org/officeDocument/2006/relationships/hyperlink" Target="http://www.fredosaurus.com/notes-cpp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925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dirty="0" smtClean="0"/>
          </a:p>
          <a:p>
            <a:pPr algn="ctr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5400" dirty="0" smtClean="0"/>
              <a:t>ARRAY IN C++</a:t>
            </a:r>
          </a:p>
          <a:p>
            <a:pPr algn="ctr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2400" dirty="0" smtClean="0"/>
              <a:t>AMMAR QASEEM</a:t>
            </a:r>
          </a:p>
          <a:p>
            <a:pPr algn="ctr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1800" dirty="0" smtClean="0"/>
              <a:t>Wed. 12 Jan. 2011</a:t>
            </a:r>
          </a:p>
          <a:p>
            <a:pPr algn="ctr" eaLnBrk="1" hangingPunct="1">
              <a:buFont typeface="Arial" charset="0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/>
            <a:r>
              <a:rPr lang="en-US" dirty="0" smtClean="0"/>
              <a:t>SEMINAR IN</a:t>
            </a:r>
            <a:br>
              <a:rPr lang="en-US" dirty="0" smtClean="0"/>
            </a:br>
            <a:r>
              <a:rPr lang="en-US" dirty="0" smtClean="0"/>
              <a:t>C++ vs. Java</a:t>
            </a:r>
            <a:endParaRPr lang="de-DE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1143000"/>
          </a:xfrm>
          <a:noFill/>
        </p:spPr>
        <p:txBody>
          <a:bodyPr/>
          <a:lstStyle/>
          <a:p>
            <a:pPr algn="ctr" eaLnBrk="1" hangingPunct="1"/>
            <a:r>
              <a:rPr lang="en-US" dirty="0" smtClean="0"/>
              <a:t>Row-Major Mapping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371600"/>
            <a:ext cx="8839200" cy="5029200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Convert into 1D array  by collecting elements by rows.</a:t>
            </a:r>
          </a:p>
          <a:p>
            <a:pPr marL="342900" indent="-342900" algn="l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Within a row elements are collected from left to right.</a:t>
            </a:r>
          </a:p>
          <a:p>
            <a:pPr marL="342900" indent="-342900" algn="l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Rows are collected from top to bottom.</a:t>
            </a:r>
            <a:endParaRPr lang="en-US" sz="2800" dirty="0" smtClean="0"/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endParaRPr lang="en-US" dirty="0" smtClean="0"/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endParaRPr lang="en-US" dirty="0" smtClean="0"/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dirty="0" smtClean="0"/>
              <a:t>Example 3 x 4 array:</a:t>
            </a:r>
          </a:p>
          <a:p>
            <a:pPr marL="742950" lvl="1" indent="-285750"/>
            <a:r>
              <a:rPr lang="en-US" sz="2400" dirty="0" smtClean="0">
                <a:solidFill>
                  <a:schemeClr val="hlink"/>
                </a:solidFill>
              </a:rPr>
              <a:t>a , b , c , d</a:t>
            </a:r>
          </a:p>
          <a:p>
            <a:pPr marL="742950" lvl="1" indent="-285750"/>
            <a:r>
              <a:rPr lang="en-US" sz="2400" dirty="0" smtClean="0">
                <a:solidFill>
                  <a:schemeClr val="hlink"/>
                </a:solidFill>
              </a:rPr>
              <a:t>  e , f  , g , h</a:t>
            </a:r>
          </a:p>
          <a:p>
            <a:pPr marL="742950" lvl="1" indent="-285750"/>
            <a:r>
              <a:rPr lang="en-US" sz="2400" dirty="0" smtClean="0">
                <a:solidFill>
                  <a:schemeClr val="hlink"/>
                </a:solidFill>
              </a:rPr>
              <a:t>  </a:t>
            </a:r>
            <a:r>
              <a:rPr lang="en-US" sz="2400" dirty="0" err="1" smtClean="0">
                <a:solidFill>
                  <a:schemeClr val="hlink"/>
                </a:solidFill>
              </a:rPr>
              <a:t>i</a:t>
            </a:r>
            <a:r>
              <a:rPr lang="en-US" sz="2400" dirty="0" smtClean="0">
                <a:solidFill>
                  <a:schemeClr val="hlink"/>
                </a:solidFill>
              </a:rPr>
              <a:t> ,  j ,  k , l</a:t>
            </a:r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We get </a:t>
            </a:r>
            <a:r>
              <a:rPr lang="en-US" sz="2800" dirty="0" smtClean="0">
                <a:solidFill>
                  <a:schemeClr val="bg1"/>
                </a:solidFill>
              </a:rPr>
              <a:t>y[] =</a:t>
            </a:r>
            <a:r>
              <a:rPr lang="en-US" sz="2800" dirty="0" smtClean="0">
                <a:solidFill>
                  <a:schemeClr val="bg2"/>
                </a:solidFill>
              </a:rPr>
              <a:t> </a:t>
            </a:r>
            <a:r>
              <a:rPr lang="en-US" sz="2800" dirty="0" smtClean="0">
                <a:solidFill>
                  <a:schemeClr val="hlink"/>
                </a:solidFill>
              </a:rPr>
              <a:t>{a, b, c, d, e, f, g, h, </a:t>
            </a:r>
            <a:r>
              <a:rPr lang="en-US" sz="2800" dirty="0" err="1" smtClean="0">
                <a:solidFill>
                  <a:schemeClr val="hlink"/>
                </a:solidFill>
              </a:rPr>
              <a:t>i</a:t>
            </a:r>
            <a:r>
              <a:rPr lang="en-US" sz="2800" dirty="0" smtClean="0">
                <a:solidFill>
                  <a:schemeClr val="hlink"/>
                </a:solidFill>
              </a:rPr>
              <a:t>, j, k, l}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3505200"/>
            <a:ext cx="7385050" cy="403225"/>
            <a:chOff x="384" y="1244"/>
            <a:chExt cx="4652" cy="25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384" y="1248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428" y="1244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0</a:t>
              </a: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1012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1104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1</a:t>
              </a: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1684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76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2</a:t>
              </a: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2356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44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…</a:t>
              </a: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3028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3120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i</a:t>
              </a:r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3700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4372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143000"/>
          </a:xfrm>
          <a:noFill/>
        </p:spPr>
        <p:txBody>
          <a:bodyPr/>
          <a:lstStyle/>
          <a:p>
            <a:pPr algn="ctr" eaLnBrk="1" hangingPunct="1"/>
            <a:r>
              <a:rPr lang="en-US" sz="4000" dirty="0" smtClean="0"/>
              <a:t>Locating Element</a:t>
            </a:r>
            <a:r>
              <a:rPr lang="en-US" sz="4000" dirty="0" smtClean="0">
                <a:solidFill>
                  <a:schemeClr val="hlink"/>
                </a:solidFill>
              </a:rPr>
              <a:t> x[</a:t>
            </a:r>
            <a:r>
              <a:rPr lang="en-US" sz="4000" dirty="0" err="1" smtClean="0">
                <a:solidFill>
                  <a:schemeClr val="hlink"/>
                </a:solidFill>
              </a:rPr>
              <a:t>i</a:t>
            </a:r>
            <a:r>
              <a:rPr lang="en-US" sz="4000" dirty="0" smtClean="0">
                <a:solidFill>
                  <a:schemeClr val="hlink"/>
                </a:solidFill>
              </a:rPr>
              <a:t>][j]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>
            <a:noAutofit/>
          </a:bodyPr>
          <a:lstStyle/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Assume 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x [ ][ ]</a:t>
            </a:r>
            <a:r>
              <a:rPr lang="en-US" sz="2800" dirty="0" smtClean="0">
                <a:solidFill>
                  <a:schemeClr val="tx1"/>
                </a:solidFill>
              </a:rPr>
              <a:t> has 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2800" dirty="0" smtClean="0">
                <a:solidFill>
                  <a:schemeClr val="tx1"/>
                </a:solidFill>
              </a:rPr>
              <a:t> rows and 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2800" dirty="0" smtClean="0">
                <a:solidFill>
                  <a:schemeClr val="tx1"/>
                </a:solidFill>
              </a:rPr>
              <a:t> columns.</a:t>
            </a:r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Each row has 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2800" dirty="0" smtClean="0">
                <a:solidFill>
                  <a:schemeClr val="tx1"/>
                </a:solidFill>
              </a:rPr>
              <a:t> elements</a:t>
            </a:r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sz="2800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 rows to the left of row </a:t>
            </a:r>
            <a:r>
              <a:rPr lang="en-US" sz="2800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i</a:t>
            </a:r>
            <a:endParaRPr lang="en-US" sz="2800" dirty="0" smtClean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so </a:t>
            </a:r>
            <a:r>
              <a:rPr lang="en-US" sz="2800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ic</a:t>
            </a:r>
            <a:r>
              <a:rPr lang="en-US" sz="2800" dirty="0" smtClean="0">
                <a:solidFill>
                  <a:schemeClr val="tx1"/>
                </a:solidFill>
              </a:rPr>
              <a:t> elements to the left of 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x[</a:t>
            </a:r>
            <a:r>
              <a:rPr lang="en-US" sz="2800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][0]</a:t>
            </a:r>
          </a:p>
          <a:p>
            <a:pPr marL="342900" indent="-342900" algn="l" eaLnBrk="1" hangingPunct="1">
              <a:buClr>
                <a:schemeClr val="tx2"/>
              </a:buClr>
              <a:buFontTx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so 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x[</a:t>
            </a:r>
            <a:r>
              <a:rPr lang="en-US" sz="2800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][j] </a:t>
            </a:r>
            <a:r>
              <a:rPr lang="en-US" sz="2800" dirty="0" smtClean="0">
                <a:solidFill>
                  <a:schemeClr val="tx1"/>
                </a:solidFill>
              </a:rPr>
              <a:t>is mapped to position </a:t>
            </a:r>
          </a:p>
          <a:p>
            <a:pPr marL="742950" lvl="1" indent="-285750" eaLnBrk="1" hangingPunct="1">
              <a:defRPr/>
            </a:pPr>
            <a:r>
              <a:rPr lang="en-US" sz="2800" dirty="0" err="1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ic</a:t>
            </a:r>
            <a:r>
              <a:rPr lang="en-US" sz="28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+ j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of the 1D array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33400" y="1447800"/>
            <a:ext cx="7461250" cy="930275"/>
            <a:chOff x="336" y="912"/>
            <a:chExt cx="4700" cy="586"/>
          </a:xfrm>
        </p:grpSpPr>
        <p:grpSp>
          <p:nvGrpSpPr>
            <p:cNvPr id="16389" name="Group 16"/>
            <p:cNvGrpSpPr>
              <a:grpSpLocks/>
            </p:cNvGrpSpPr>
            <p:nvPr/>
          </p:nvGrpSpPr>
          <p:grpSpPr bwMode="auto">
            <a:xfrm>
              <a:off x="384" y="1244"/>
              <a:ext cx="4652" cy="254"/>
              <a:chOff x="384" y="1244"/>
              <a:chExt cx="4652" cy="254"/>
            </a:xfrm>
          </p:grpSpPr>
          <p:sp>
            <p:nvSpPr>
              <p:cNvPr id="16395" name="Rectangle 4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664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396" name="Rectangle 5"/>
              <p:cNvSpPr>
                <a:spLocks noChangeArrowheads="1"/>
              </p:cNvSpPr>
              <p:nvPr/>
            </p:nvSpPr>
            <p:spPr bwMode="auto">
              <a:xfrm>
                <a:off x="428" y="1244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chemeClr val="bg2"/>
                    </a:solidFill>
                  </a:rPr>
                  <a:t>row 0</a:t>
                </a:r>
              </a:p>
            </p:txBody>
          </p:sp>
          <p:sp>
            <p:nvSpPr>
              <p:cNvPr id="16397" name="Rectangle 6"/>
              <p:cNvSpPr>
                <a:spLocks noChangeArrowheads="1"/>
              </p:cNvSpPr>
              <p:nvPr/>
            </p:nvSpPr>
            <p:spPr bwMode="auto">
              <a:xfrm>
                <a:off x="1012" y="1252"/>
                <a:ext cx="664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398" name="Rectangle 7"/>
              <p:cNvSpPr>
                <a:spLocks noChangeArrowheads="1"/>
              </p:cNvSpPr>
              <p:nvPr/>
            </p:nvSpPr>
            <p:spPr bwMode="auto">
              <a:xfrm>
                <a:off x="1104" y="1248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chemeClr val="bg2"/>
                    </a:solidFill>
                  </a:rPr>
                  <a:t>row 1</a:t>
                </a:r>
              </a:p>
            </p:txBody>
          </p:sp>
          <p:sp>
            <p:nvSpPr>
              <p:cNvPr id="16399" name="Rectangle 8"/>
              <p:cNvSpPr>
                <a:spLocks noChangeArrowheads="1"/>
              </p:cNvSpPr>
              <p:nvPr/>
            </p:nvSpPr>
            <p:spPr bwMode="auto">
              <a:xfrm>
                <a:off x="1684" y="1252"/>
                <a:ext cx="664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400" name="Rectangle 9"/>
              <p:cNvSpPr>
                <a:spLocks noChangeArrowheads="1"/>
              </p:cNvSpPr>
              <p:nvPr/>
            </p:nvSpPr>
            <p:spPr bwMode="auto">
              <a:xfrm>
                <a:off x="1776" y="1248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chemeClr val="bg2"/>
                    </a:solidFill>
                  </a:rPr>
                  <a:t>row 2</a:t>
                </a:r>
              </a:p>
            </p:txBody>
          </p:sp>
          <p:sp>
            <p:nvSpPr>
              <p:cNvPr id="16401" name="Rectangle 10"/>
              <p:cNvSpPr>
                <a:spLocks noChangeArrowheads="1"/>
              </p:cNvSpPr>
              <p:nvPr/>
            </p:nvSpPr>
            <p:spPr bwMode="auto">
              <a:xfrm>
                <a:off x="2356" y="1252"/>
                <a:ext cx="664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402" name="Rectangle 11"/>
              <p:cNvSpPr>
                <a:spLocks noChangeArrowheads="1"/>
              </p:cNvSpPr>
              <p:nvPr/>
            </p:nvSpPr>
            <p:spPr bwMode="auto">
              <a:xfrm>
                <a:off x="2544" y="1248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chemeClr val="bg2"/>
                    </a:solidFill>
                  </a:rPr>
                  <a:t>…</a:t>
                </a:r>
              </a:p>
            </p:txBody>
          </p:sp>
          <p:sp>
            <p:nvSpPr>
              <p:cNvPr id="16403" name="Rectangle 12"/>
              <p:cNvSpPr>
                <a:spLocks noChangeArrowheads="1"/>
              </p:cNvSpPr>
              <p:nvPr/>
            </p:nvSpPr>
            <p:spPr bwMode="auto">
              <a:xfrm>
                <a:off x="3028" y="1252"/>
                <a:ext cx="664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404" name="Rectangle 13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62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chemeClr val="bg2"/>
                    </a:solidFill>
                  </a:rPr>
                  <a:t>row i</a:t>
                </a:r>
              </a:p>
            </p:txBody>
          </p:sp>
          <p:sp>
            <p:nvSpPr>
              <p:cNvPr id="16405" name="Rectangle 14"/>
              <p:cNvSpPr>
                <a:spLocks noChangeArrowheads="1"/>
              </p:cNvSpPr>
              <p:nvPr/>
            </p:nvSpPr>
            <p:spPr bwMode="auto">
              <a:xfrm>
                <a:off x="3700" y="1252"/>
                <a:ext cx="664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406" name="Rectangle 15"/>
              <p:cNvSpPr>
                <a:spLocks noChangeArrowheads="1"/>
              </p:cNvSpPr>
              <p:nvPr/>
            </p:nvSpPr>
            <p:spPr bwMode="auto">
              <a:xfrm>
                <a:off x="4372" y="1252"/>
                <a:ext cx="664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6390" name="Text Box 17"/>
            <p:cNvSpPr txBox="1">
              <a:spLocks noChangeArrowheads="1"/>
            </p:cNvSpPr>
            <p:nvPr/>
          </p:nvSpPr>
          <p:spPr bwMode="auto">
            <a:xfrm>
              <a:off x="336" y="912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6391" name="Text Box 18"/>
            <p:cNvSpPr txBox="1">
              <a:spLocks noChangeArrowheads="1"/>
            </p:cNvSpPr>
            <p:nvPr/>
          </p:nvSpPr>
          <p:spPr bwMode="auto">
            <a:xfrm>
              <a:off x="960" y="912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6392" name="Text Box 19"/>
            <p:cNvSpPr txBox="1">
              <a:spLocks noChangeArrowheads="1"/>
            </p:cNvSpPr>
            <p:nvPr/>
          </p:nvSpPr>
          <p:spPr bwMode="auto">
            <a:xfrm>
              <a:off x="1584" y="912"/>
              <a:ext cx="384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2c</a:t>
              </a:r>
            </a:p>
          </p:txBody>
        </p:sp>
        <p:sp>
          <p:nvSpPr>
            <p:cNvPr id="16393" name="Text Box 20"/>
            <p:cNvSpPr txBox="1">
              <a:spLocks noChangeArrowheads="1"/>
            </p:cNvSpPr>
            <p:nvPr/>
          </p:nvSpPr>
          <p:spPr bwMode="auto">
            <a:xfrm>
              <a:off x="2304" y="912"/>
              <a:ext cx="336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3c</a:t>
              </a:r>
            </a:p>
          </p:txBody>
        </p:sp>
        <p:sp>
          <p:nvSpPr>
            <p:cNvPr id="16394" name="Text Box 21"/>
            <p:cNvSpPr txBox="1">
              <a:spLocks noChangeArrowheads="1"/>
            </p:cNvSpPr>
            <p:nvPr/>
          </p:nvSpPr>
          <p:spPr bwMode="auto">
            <a:xfrm>
              <a:off x="3024" y="912"/>
              <a:ext cx="43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ic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1430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Space Overhead</a:t>
            </a:r>
            <a:br>
              <a:rPr lang="en-US" sz="4000" dirty="0" smtClean="0"/>
            </a:br>
            <a:r>
              <a:rPr lang="en-US" sz="3600" dirty="0" smtClean="0"/>
              <a:t>Row-Major Mapping</a:t>
            </a:r>
            <a:endParaRPr lang="en-US" sz="40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95600"/>
            <a:ext cx="6400800" cy="2514600"/>
          </a:xfrm>
          <a:noFill/>
        </p:spPr>
        <p:txBody>
          <a:bodyPr>
            <a:normAutofit fontScale="92500" lnSpcReduction="20000"/>
          </a:bodyPr>
          <a:lstStyle/>
          <a:p>
            <a:pPr marL="342900" indent="-342900" algn="l" eaLnBrk="1" hangingPunct="1"/>
            <a:r>
              <a:rPr lang="en-US" dirty="0" smtClean="0">
                <a:solidFill>
                  <a:schemeClr val="tx1"/>
                </a:solidFill>
              </a:rPr>
              <a:t>= 4 bytes for </a:t>
            </a:r>
            <a:r>
              <a:rPr lang="en-US" sz="30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start</a:t>
            </a:r>
            <a:r>
              <a:rPr lang="en-US" dirty="0" smtClean="0">
                <a:solidFill>
                  <a:schemeClr val="tx1"/>
                </a:solidFill>
              </a:rPr>
              <a:t> of 1D array </a:t>
            </a:r>
            <a:r>
              <a:rPr lang="en-US" dirty="0" smtClean="0">
                <a:solidFill>
                  <a:srgbClr val="C00000"/>
                </a:solidFill>
              </a:rPr>
              <a:t>+</a:t>
            </a:r>
          </a:p>
          <a:p>
            <a:pPr marL="342900" indent="-342900" algn="l" eaLnBrk="1" hangingPunct="1"/>
            <a:r>
              <a:rPr lang="en-US" dirty="0" smtClean="0">
                <a:solidFill>
                  <a:schemeClr val="tx1"/>
                </a:solidFill>
              </a:rPr>
              <a:t>4 bytes for </a:t>
            </a:r>
            <a:r>
              <a:rPr lang="en-US" sz="30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length</a:t>
            </a:r>
            <a:r>
              <a:rPr lang="en-US" dirty="0" smtClean="0">
                <a:solidFill>
                  <a:schemeClr val="tx1"/>
                </a:solidFill>
              </a:rPr>
              <a:t> of 1D array </a:t>
            </a:r>
            <a:r>
              <a:rPr lang="en-US" dirty="0" smtClean="0">
                <a:solidFill>
                  <a:srgbClr val="C00000"/>
                </a:solidFill>
              </a:rPr>
              <a:t>+</a:t>
            </a:r>
          </a:p>
          <a:p>
            <a:pPr marL="342900" indent="-342900" algn="l" eaLnBrk="1" hangingPunct="1"/>
            <a:r>
              <a:rPr lang="en-US" dirty="0" smtClean="0">
                <a:solidFill>
                  <a:schemeClr val="tx1"/>
                </a:solidFill>
              </a:rPr>
              <a:t>4 bytes for </a:t>
            </a:r>
            <a:r>
              <a:rPr lang="en-US" sz="30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 (number of columns) </a:t>
            </a:r>
          </a:p>
          <a:p>
            <a:pPr marL="342900" indent="-342900" algn="l" eaLnBrk="1" hangingPunct="1"/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 smtClean="0">
                <a:solidFill>
                  <a:schemeClr val="tx1"/>
                </a:solidFill>
              </a:rPr>
              <a:t> bytes</a:t>
            </a:r>
          </a:p>
          <a:p>
            <a:pPr marL="342900" indent="-342900" algn="l" eaLnBrk="1" hangingPunct="1"/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l" eaLnBrk="1" hangingPunct="1"/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number of rows = length /c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l" eaLnBrk="1" hangingPunct="1"/>
            <a:endParaRPr lang="en-US" dirty="0" smtClean="0">
              <a:solidFill>
                <a:schemeClr val="bg2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750" y="1981200"/>
            <a:ext cx="7454900" cy="396875"/>
            <a:chOff x="340" y="1248"/>
            <a:chExt cx="4696" cy="250"/>
          </a:xfrm>
        </p:grpSpPr>
        <p:sp>
          <p:nvSpPr>
            <p:cNvPr id="15365" name="Rectangle 4"/>
            <p:cNvSpPr>
              <a:spLocks noChangeArrowheads="1"/>
            </p:cNvSpPr>
            <p:nvPr/>
          </p:nvSpPr>
          <p:spPr bwMode="auto">
            <a:xfrm>
              <a:off x="340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66" name="Rectangle 5"/>
            <p:cNvSpPr>
              <a:spLocks noChangeArrowheads="1"/>
            </p:cNvSpPr>
            <p:nvPr/>
          </p:nvSpPr>
          <p:spPr bwMode="auto">
            <a:xfrm>
              <a:off x="43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0</a:t>
              </a:r>
            </a:p>
          </p:txBody>
        </p:sp>
        <p:sp>
          <p:nvSpPr>
            <p:cNvPr id="15367" name="Rectangle 6"/>
            <p:cNvSpPr>
              <a:spLocks noChangeArrowheads="1"/>
            </p:cNvSpPr>
            <p:nvPr/>
          </p:nvSpPr>
          <p:spPr bwMode="auto">
            <a:xfrm>
              <a:off x="1012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68" name="Rectangle 7"/>
            <p:cNvSpPr>
              <a:spLocks noChangeArrowheads="1"/>
            </p:cNvSpPr>
            <p:nvPr/>
          </p:nvSpPr>
          <p:spPr bwMode="auto">
            <a:xfrm>
              <a:off x="1104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1</a:t>
              </a:r>
            </a:p>
          </p:txBody>
        </p:sp>
        <p:sp>
          <p:nvSpPr>
            <p:cNvPr id="15369" name="Rectangle 8"/>
            <p:cNvSpPr>
              <a:spLocks noChangeArrowheads="1"/>
            </p:cNvSpPr>
            <p:nvPr/>
          </p:nvSpPr>
          <p:spPr bwMode="auto">
            <a:xfrm>
              <a:off x="1684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70" name="Rectangle 9"/>
            <p:cNvSpPr>
              <a:spLocks noChangeArrowheads="1"/>
            </p:cNvSpPr>
            <p:nvPr/>
          </p:nvSpPr>
          <p:spPr bwMode="auto">
            <a:xfrm>
              <a:off x="1776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2</a:t>
              </a:r>
            </a:p>
          </p:txBody>
        </p:sp>
        <p:sp>
          <p:nvSpPr>
            <p:cNvPr id="15371" name="Rectangle 10"/>
            <p:cNvSpPr>
              <a:spLocks noChangeArrowheads="1"/>
            </p:cNvSpPr>
            <p:nvPr/>
          </p:nvSpPr>
          <p:spPr bwMode="auto">
            <a:xfrm>
              <a:off x="2356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72" name="Rectangle 11"/>
            <p:cNvSpPr>
              <a:spLocks noChangeArrowheads="1"/>
            </p:cNvSpPr>
            <p:nvPr/>
          </p:nvSpPr>
          <p:spPr bwMode="auto">
            <a:xfrm>
              <a:off x="2544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…</a:t>
              </a:r>
            </a:p>
          </p:txBody>
        </p:sp>
        <p:sp>
          <p:nvSpPr>
            <p:cNvPr id="15373" name="Rectangle 12"/>
            <p:cNvSpPr>
              <a:spLocks noChangeArrowheads="1"/>
            </p:cNvSpPr>
            <p:nvPr/>
          </p:nvSpPr>
          <p:spPr bwMode="auto">
            <a:xfrm>
              <a:off x="3028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74" name="Rectangle 13"/>
            <p:cNvSpPr>
              <a:spLocks noChangeArrowheads="1"/>
            </p:cNvSpPr>
            <p:nvPr/>
          </p:nvSpPr>
          <p:spPr bwMode="auto">
            <a:xfrm>
              <a:off x="3120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row i</a:t>
              </a:r>
            </a:p>
          </p:txBody>
        </p:sp>
        <p:sp>
          <p:nvSpPr>
            <p:cNvPr id="15375" name="Rectangle 14"/>
            <p:cNvSpPr>
              <a:spLocks noChangeArrowheads="1"/>
            </p:cNvSpPr>
            <p:nvPr/>
          </p:nvSpPr>
          <p:spPr bwMode="auto">
            <a:xfrm>
              <a:off x="3700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76" name="Rectangle 15"/>
            <p:cNvSpPr>
              <a:spLocks noChangeArrowheads="1"/>
            </p:cNvSpPr>
            <p:nvPr/>
          </p:nvSpPr>
          <p:spPr bwMode="auto">
            <a:xfrm>
              <a:off x="4372" y="1252"/>
              <a:ext cx="664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228600" y="2438400"/>
            <a:ext cx="1066800" cy="1052513"/>
            <a:chOff x="1584" y="1632"/>
            <a:chExt cx="672" cy="663"/>
          </a:xfrm>
        </p:grpSpPr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V="1">
              <a:off x="1824" y="1632"/>
              <a:ext cx="0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1584" y="1968"/>
              <a:ext cx="6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chemeClr val="hlink"/>
                  </a:solidFill>
                </a:rPr>
                <a:t>start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4327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Clr>
                <a:schemeClr val="tx2"/>
              </a:buClr>
            </a:pPr>
            <a:r>
              <a:rPr lang="en-US" sz="3000" dirty="0" smtClean="0"/>
              <a:t>Convert into 1D array by collecting elements by columns.</a:t>
            </a:r>
          </a:p>
          <a:p>
            <a:pPr marL="342900" indent="-342900">
              <a:buClr>
                <a:schemeClr val="tx2"/>
              </a:buClr>
            </a:pPr>
            <a:r>
              <a:rPr lang="en-US" sz="3000" dirty="0" smtClean="0"/>
              <a:t>Within a column elements are collected from top to bottom.</a:t>
            </a:r>
          </a:p>
          <a:p>
            <a:pPr marL="342900" indent="-342900">
              <a:buClr>
                <a:schemeClr val="tx2"/>
              </a:buClr>
            </a:pPr>
            <a:r>
              <a:rPr lang="en-US" sz="3000" dirty="0" smtClean="0"/>
              <a:t>Columns are collected from left to right.</a:t>
            </a:r>
          </a:p>
          <a:p>
            <a:pPr marL="742950" lvl="1" indent="-285750">
              <a:buNone/>
            </a:pPr>
            <a:endParaRPr lang="en-US" sz="3200" dirty="0" smtClean="0">
              <a:solidFill>
                <a:schemeClr val="hlink"/>
              </a:solidFill>
            </a:endParaRPr>
          </a:p>
          <a:p>
            <a:pPr marL="742950" lvl="1" indent="-285750">
              <a:buNone/>
            </a:pPr>
            <a:r>
              <a:rPr lang="en-US" sz="3200" dirty="0" smtClean="0">
                <a:solidFill>
                  <a:schemeClr val="hlink"/>
                </a:solidFill>
              </a:rPr>
              <a:t>                a , b , c , d</a:t>
            </a:r>
          </a:p>
          <a:p>
            <a:pPr marL="742950" lvl="1" indent="-285750">
              <a:buNone/>
            </a:pPr>
            <a:r>
              <a:rPr lang="en-US" sz="3200" dirty="0" smtClean="0">
                <a:solidFill>
                  <a:schemeClr val="hlink"/>
                </a:solidFill>
              </a:rPr>
              <a:t>                e , f  , g , h</a:t>
            </a:r>
          </a:p>
          <a:p>
            <a:pPr marL="742950" lvl="1" indent="-285750">
              <a:buNone/>
            </a:pPr>
            <a:r>
              <a:rPr lang="en-US" sz="3200" dirty="0" smtClean="0">
                <a:solidFill>
                  <a:schemeClr val="hlink"/>
                </a:solidFill>
              </a:rPr>
              <a:t>                 </a:t>
            </a:r>
            <a:r>
              <a:rPr lang="en-US" sz="3200" dirty="0" err="1" smtClean="0">
                <a:solidFill>
                  <a:schemeClr val="hlink"/>
                </a:solidFill>
              </a:rPr>
              <a:t>i</a:t>
            </a:r>
            <a:r>
              <a:rPr lang="en-US" sz="3200" dirty="0" smtClean="0">
                <a:solidFill>
                  <a:schemeClr val="hlink"/>
                </a:solidFill>
              </a:rPr>
              <a:t> ,  j ,  k , l</a:t>
            </a:r>
          </a:p>
          <a:p>
            <a:pPr marL="342900" indent="-342900">
              <a:buClr>
                <a:schemeClr val="tx2"/>
              </a:buClr>
            </a:pPr>
            <a:endParaRPr lang="en-US" dirty="0" smtClean="0"/>
          </a:p>
          <a:p>
            <a:pPr marL="342900" indent="-342900">
              <a:buClr>
                <a:schemeClr val="tx2"/>
              </a:buClr>
            </a:pPr>
            <a:endParaRPr lang="en-US" dirty="0" smtClean="0"/>
          </a:p>
          <a:p>
            <a:pPr marL="342900" indent="-342900">
              <a:buClr>
                <a:schemeClr val="tx2"/>
              </a:buClr>
            </a:pPr>
            <a:r>
              <a:rPr lang="en-US" dirty="0" smtClean="0"/>
              <a:t>We get y = </a:t>
            </a:r>
            <a:r>
              <a:rPr lang="en-US" dirty="0" smtClean="0">
                <a:solidFill>
                  <a:schemeClr val="hlink"/>
                </a:solidFill>
              </a:rPr>
              <a:t>{a, e, </a:t>
            </a:r>
            <a:r>
              <a:rPr lang="en-US" dirty="0" err="1" smtClean="0">
                <a:solidFill>
                  <a:schemeClr val="hlink"/>
                </a:solidFill>
              </a:rPr>
              <a:t>i</a:t>
            </a:r>
            <a:r>
              <a:rPr lang="en-US" dirty="0" smtClean="0">
                <a:solidFill>
                  <a:schemeClr val="hlink"/>
                </a:solidFill>
              </a:rPr>
              <a:t>, b, f, j, c, g, k, d, h, l}</a:t>
            </a:r>
          </a:p>
          <a:p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Column-Major Mapping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3657600"/>
            <a:ext cx="8839200" cy="2590800"/>
          </a:xfrm>
          <a:noFill/>
        </p:spPr>
        <p:txBody>
          <a:bodyPr>
            <a:noAutofit/>
          </a:bodyPr>
          <a:lstStyle/>
          <a:p>
            <a:pPr eaLnBrk="1" hangingPunct="1">
              <a:lnSpc>
                <a:spcPct val="170000"/>
              </a:lnSpc>
              <a:buClr>
                <a:schemeClr val="tx2"/>
              </a:buClr>
            </a:pPr>
            <a:r>
              <a:rPr lang="en-US" sz="2000" dirty="0" smtClean="0"/>
              <a:t>This representation is called the 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array-of-arrays</a:t>
            </a:r>
            <a:r>
              <a:rPr lang="en-US" sz="2000" dirty="0" smtClean="0"/>
              <a:t> representation.</a:t>
            </a:r>
          </a:p>
          <a:p>
            <a:pPr eaLnBrk="1" hangingPunct="1">
              <a:lnSpc>
                <a:spcPct val="170000"/>
              </a:lnSpc>
              <a:buClr>
                <a:schemeClr val="tx2"/>
              </a:buClr>
            </a:pPr>
            <a:r>
              <a:rPr lang="en-US" sz="2000" dirty="0" smtClean="0"/>
              <a:t>Requires contiguous memory of size 3, 4, 4, and 4 for the 4 1D arrays.</a:t>
            </a:r>
          </a:p>
          <a:p>
            <a:pPr eaLnBrk="1" hangingPunct="1">
              <a:lnSpc>
                <a:spcPct val="170000"/>
              </a:lnSpc>
              <a:buClr>
                <a:schemeClr val="tx2"/>
              </a:buClr>
            </a:pPr>
            <a:r>
              <a:rPr lang="en-US" sz="2000" dirty="0" smtClean="0"/>
              <a:t>1 memory block of size number of rows and number of rows blocks of size number of columns ( 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no. of rows 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 no. of rows 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*</a:t>
            </a:r>
            <a:r>
              <a:rPr lang="en-US" sz="20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 size of column </a:t>
            </a:r>
            <a:r>
              <a:rPr lang="en-US" sz="2000" dirty="0" smtClean="0"/>
              <a:t>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 smtClean="0"/>
              <a:t>Array-of-array Representation</a:t>
            </a:r>
          </a:p>
        </p:txBody>
      </p:sp>
      <p:grpSp>
        <p:nvGrpSpPr>
          <p:cNvPr id="11268" name="Group 35"/>
          <p:cNvGrpSpPr>
            <a:grpSpLocks/>
          </p:cNvGrpSpPr>
          <p:nvPr/>
        </p:nvGrpSpPr>
        <p:grpSpPr bwMode="auto">
          <a:xfrm>
            <a:off x="1219200" y="990600"/>
            <a:ext cx="2959100" cy="2508250"/>
            <a:chOff x="820" y="816"/>
            <a:chExt cx="1864" cy="1580"/>
          </a:xfrm>
        </p:grpSpPr>
        <p:sp>
          <p:nvSpPr>
            <p:cNvPr id="11269" name="Rectangle 4"/>
            <p:cNvSpPr>
              <a:spLocks noChangeArrowheads="1"/>
            </p:cNvSpPr>
            <p:nvPr/>
          </p:nvSpPr>
          <p:spPr bwMode="auto">
            <a:xfrm>
              <a:off x="820" y="1108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0" name="Rectangle 5"/>
            <p:cNvSpPr>
              <a:spLocks noChangeArrowheads="1"/>
            </p:cNvSpPr>
            <p:nvPr/>
          </p:nvSpPr>
          <p:spPr bwMode="auto">
            <a:xfrm>
              <a:off x="820" y="1540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820" y="1972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173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3" name="Rectangle 8"/>
            <p:cNvSpPr>
              <a:spLocks noChangeArrowheads="1"/>
            </p:cNvSpPr>
            <p:nvPr/>
          </p:nvSpPr>
          <p:spPr bwMode="auto">
            <a:xfrm>
              <a:off x="197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4" name="Rectangle 9"/>
            <p:cNvSpPr>
              <a:spLocks noChangeArrowheads="1"/>
            </p:cNvSpPr>
            <p:nvPr/>
          </p:nvSpPr>
          <p:spPr bwMode="auto">
            <a:xfrm>
              <a:off x="221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5" name="Rectangle 10"/>
            <p:cNvSpPr>
              <a:spLocks noChangeArrowheads="1"/>
            </p:cNvSpPr>
            <p:nvPr/>
          </p:nvSpPr>
          <p:spPr bwMode="auto">
            <a:xfrm>
              <a:off x="245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6" name="Rectangle 11"/>
            <p:cNvSpPr>
              <a:spLocks noChangeArrowheads="1"/>
            </p:cNvSpPr>
            <p:nvPr/>
          </p:nvSpPr>
          <p:spPr bwMode="auto">
            <a:xfrm>
              <a:off x="173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7" name="Rectangle 12"/>
            <p:cNvSpPr>
              <a:spLocks noChangeArrowheads="1"/>
            </p:cNvSpPr>
            <p:nvPr/>
          </p:nvSpPr>
          <p:spPr bwMode="auto">
            <a:xfrm>
              <a:off x="197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8" name="Rectangle 13"/>
            <p:cNvSpPr>
              <a:spLocks noChangeArrowheads="1"/>
            </p:cNvSpPr>
            <p:nvPr/>
          </p:nvSpPr>
          <p:spPr bwMode="auto">
            <a:xfrm>
              <a:off x="221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9" name="Rectangle 14"/>
            <p:cNvSpPr>
              <a:spLocks noChangeArrowheads="1"/>
            </p:cNvSpPr>
            <p:nvPr/>
          </p:nvSpPr>
          <p:spPr bwMode="auto">
            <a:xfrm>
              <a:off x="245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0" name="Rectangle 15"/>
            <p:cNvSpPr>
              <a:spLocks noChangeArrowheads="1"/>
            </p:cNvSpPr>
            <p:nvPr/>
          </p:nvSpPr>
          <p:spPr bwMode="auto">
            <a:xfrm>
              <a:off x="173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1" name="Rectangle 16"/>
            <p:cNvSpPr>
              <a:spLocks noChangeArrowheads="1"/>
            </p:cNvSpPr>
            <p:nvPr/>
          </p:nvSpPr>
          <p:spPr bwMode="auto">
            <a:xfrm>
              <a:off x="197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2" name="Rectangle 17"/>
            <p:cNvSpPr>
              <a:spLocks noChangeArrowheads="1"/>
            </p:cNvSpPr>
            <p:nvPr/>
          </p:nvSpPr>
          <p:spPr bwMode="auto">
            <a:xfrm>
              <a:off x="221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3" name="Rectangle 18"/>
            <p:cNvSpPr>
              <a:spLocks noChangeArrowheads="1"/>
            </p:cNvSpPr>
            <p:nvPr/>
          </p:nvSpPr>
          <p:spPr bwMode="auto">
            <a:xfrm>
              <a:off x="245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84" name="Line 19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285" name="Line 20"/>
            <p:cNvSpPr>
              <a:spLocks noChangeShapeType="1"/>
            </p:cNvSpPr>
            <p:nvPr/>
          </p:nvSpPr>
          <p:spPr bwMode="auto">
            <a:xfrm>
              <a:off x="1056" y="168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286" name="Line 21"/>
            <p:cNvSpPr>
              <a:spLocks noChangeShapeType="1"/>
            </p:cNvSpPr>
            <p:nvPr/>
          </p:nvSpPr>
          <p:spPr bwMode="auto">
            <a:xfrm>
              <a:off x="1056" y="216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287" name="Rectangle 22"/>
            <p:cNvSpPr>
              <a:spLocks noChangeArrowheads="1"/>
            </p:cNvSpPr>
            <p:nvPr/>
          </p:nvSpPr>
          <p:spPr bwMode="auto">
            <a:xfrm>
              <a:off x="1766" y="1171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11288" name="Rectangle 23"/>
            <p:cNvSpPr>
              <a:spLocks noChangeArrowheads="1"/>
            </p:cNvSpPr>
            <p:nvPr/>
          </p:nvSpPr>
          <p:spPr bwMode="auto">
            <a:xfrm>
              <a:off x="2006" y="117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11289" name="Rectangle 24"/>
            <p:cNvSpPr>
              <a:spLocks noChangeArrowheads="1"/>
            </p:cNvSpPr>
            <p:nvPr/>
          </p:nvSpPr>
          <p:spPr bwMode="auto">
            <a:xfrm>
              <a:off x="2246" y="1171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11290" name="Rectangle 25"/>
            <p:cNvSpPr>
              <a:spLocks noChangeArrowheads="1"/>
            </p:cNvSpPr>
            <p:nvPr/>
          </p:nvSpPr>
          <p:spPr bwMode="auto">
            <a:xfrm>
              <a:off x="2486" y="117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11291" name="Rectangle 26"/>
            <p:cNvSpPr>
              <a:spLocks noChangeArrowheads="1"/>
            </p:cNvSpPr>
            <p:nvPr/>
          </p:nvSpPr>
          <p:spPr bwMode="auto">
            <a:xfrm>
              <a:off x="1766" y="1555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e</a:t>
              </a:r>
            </a:p>
          </p:txBody>
        </p:sp>
        <p:sp>
          <p:nvSpPr>
            <p:cNvPr id="11292" name="Rectangle 27"/>
            <p:cNvSpPr>
              <a:spLocks noChangeArrowheads="1"/>
            </p:cNvSpPr>
            <p:nvPr/>
          </p:nvSpPr>
          <p:spPr bwMode="auto">
            <a:xfrm>
              <a:off x="2006" y="1555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f</a:t>
              </a:r>
            </a:p>
          </p:txBody>
        </p:sp>
        <p:sp>
          <p:nvSpPr>
            <p:cNvPr id="11293" name="Rectangle 28"/>
            <p:cNvSpPr>
              <a:spLocks noChangeArrowheads="1"/>
            </p:cNvSpPr>
            <p:nvPr/>
          </p:nvSpPr>
          <p:spPr bwMode="auto">
            <a:xfrm>
              <a:off x="2246" y="155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g</a:t>
              </a:r>
            </a:p>
          </p:txBody>
        </p:sp>
        <p:sp>
          <p:nvSpPr>
            <p:cNvPr id="11294" name="Rectangle 29"/>
            <p:cNvSpPr>
              <a:spLocks noChangeArrowheads="1"/>
            </p:cNvSpPr>
            <p:nvPr/>
          </p:nvSpPr>
          <p:spPr bwMode="auto">
            <a:xfrm>
              <a:off x="2486" y="155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h</a:t>
              </a:r>
            </a:p>
          </p:txBody>
        </p:sp>
        <p:sp>
          <p:nvSpPr>
            <p:cNvPr id="11295" name="Rectangle 30"/>
            <p:cNvSpPr>
              <a:spLocks noChangeArrowheads="1"/>
            </p:cNvSpPr>
            <p:nvPr/>
          </p:nvSpPr>
          <p:spPr bwMode="auto">
            <a:xfrm>
              <a:off x="176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i</a:t>
              </a:r>
            </a:p>
          </p:txBody>
        </p:sp>
        <p:sp>
          <p:nvSpPr>
            <p:cNvPr id="11296" name="Rectangle 31"/>
            <p:cNvSpPr>
              <a:spLocks noChangeArrowheads="1"/>
            </p:cNvSpPr>
            <p:nvPr/>
          </p:nvSpPr>
          <p:spPr bwMode="auto">
            <a:xfrm>
              <a:off x="200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j</a:t>
              </a:r>
            </a:p>
          </p:txBody>
        </p:sp>
        <p:sp>
          <p:nvSpPr>
            <p:cNvPr id="11297" name="Rectangle 32"/>
            <p:cNvSpPr>
              <a:spLocks noChangeArrowheads="1"/>
            </p:cNvSpPr>
            <p:nvPr/>
          </p:nvSpPr>
          <p:spPr bwMode="auto">
            <a:xfrm>
              <a:off x="2246" y="2083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k</a:t>
              </a:r>
            </a:p>
          </p:txBody>
        </p:sp>
        <p:sp>
          <p:nvSpPr>
            <p:cNvPr id="11298" name="Rectangle 33"/>
            <p:cNvSpPr>
              <a:spLocks noChangeArrowheads="1"/>
            </p:cNvSpPr>
            <p:nvPr/>
          </p:nvSpPr>
          <p:spPr bwMode="auto">
            <a:xfrm>
              <a:off x="248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l</a:t>
              </a:r>
            </a:p>
          </p:txBody>
        </p:sp>
        <p:sp>
          <p:nvSpPr>
            <p:cNvPr id="11299" name="Rectangle 34"/>
            <p:cNvSpPr>
              <a:spLocks noChangeArrowheads="1"/>
            </p:cNvSpPr>
            <p:nvPr/>
          </p:nvSpPr>
          <p:spPr bwMode="auto">
            <a:xfrm>
              <a:off x="912" y="816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solidFill>
                    <a:schemeClr val="hlink"/>
                  </a:solidFill>
                </a:rPr>
                <a:t>X [ ]</a:t>
              </a:r>
              <a:endParaRPr lang="en-US" dirty="0">
                <a:solidFill>
                  <a:schemeClr val="hlin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3733800"/>
            <a:ext cx="7772400" cy="2817813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view 2D array as a 1D array of rows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    </a:t>
            </a:r>
            <a:r>
              <a:rPr lang="en-US" sz="2800" dirty="0" smtClean="0">
                <a:solidFill>
                  <a:schemeClr val="hlink"/>
                </a:solidFill>
              </a:rPr>
              <a:t>x = [row0, row1, row 2]</a:t>
            </a:r>
            <a:endParaRPr lang="en-US" sz="28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bg2"/>
                </a:solidFill>
              </a:rPr>
              <a:t>    </a:t>
            </a:r>
            <a:r>
              <a:rPr lang="en-US" sz="2800" dirty="0" smtClean="0">
                <a:solidFill>
                  <a:schemeClr val="hlink"/>
                </a:solidFill>
              </a:rPr>
              <a:t>row 0 = [ a, b, c, d]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hlink"/>
                </a:solidFill>
              </a:rPr>
              <a:t>    row 1 = [e, f, g, h]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hlink"/>
                </a:solidFill>
              </a:rPr>
              <a:t>    row 2 = [</a:t>
            </a:r>
            <a:r>
              <a:rPr lang="en-US" sz="2800" dirty="0" err="1" smtClean="0">
                <a:solidFill>
                  <a:schemeClr val="hlink"/>
                </a:solidFill>
              </a:rPr>
              <a:t>i</a:t>
            </a:r>
            <a:r>
              <a:rPr lang="en-US" sz="2800" dirty="0" smtClean="0">
                <a:solidFill>
                  <a:schemeClr val="hlink"/>
                </a:solidFill>
              </a:rPr>
              <a:t>, j, k, l]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and store as 4 1D arrays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Array-of-array Representation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1219200"/>
            <a:ext cx="7772400" cy="24776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dirty="0"/>
              <a:t>2-dimensional array </a:t>
            </a:r>
            <a:r>
              <a:rPr lang="en-US" sz="3200" dirty="0">
                <a:solidFill>
                  <a:schemeClr val="hlink"/>
                </a:solidFill>
              </a:rPr>
              <a:t>x</a:t>
            </a:r>
            <a:endParaRPr lang="en-US" sz="3200" dirty="0"/>
          </a:p>
          <a:p>
            <a:pPr marL="742950" lvl="1" indent="-285750">
              <a:buNone/>
            </a:pPr>
            <a:r>
              <a:rPr lang="en-US" sz="3200" dirty="0" smtClean="0">
                <a:solidFill>
                  <a:schemeClr val="hlink"/>
                </a:solidFill>
              </a:rPr>
              <a:t>                a , b , c , d</a:t>
            </a:r>
          </a:p>
          <a:p>
            <a:pPr marL="742950" lvl="1" indent="-285750">
              <a:buNone/>
            </a:pPr>
            <a:r>
              <a:rPr lang="en-US" sz="3200" dirty="0" smtClean="0">
                <a:solidFill>
                  <a:schemeClr val="hlink"/>
                </a:solidFill>
              </a:rPr>
              <a:t>                e , f  , g , h</a:t>
            </a:r>
          </a:p>
          <a:p>
            <a:pPr marL="742950" lvl="1" indent="-285750">
              <a:buNone/>
            </a:pPr>
            <a:r>
              <a:rPr lang="en-US" sz="3200" dirty="0" smtClean="0">
                <a:solidFill>
                  <a:schemeClr val="hlink"/>
                </a:solidFill>
              </a:rPr>
              <a:t>                 </a:t>
            </a:r>
            <a:r>
              <a:rPr lang="en-US" sz="3200" dirty="0" err="1" smtClean="0">
                <a:solidFill>
                  <a:schemeClr val="hlink"/>
                </a:solidFill>
              </a:rPr>
              <a:t>i</a:t>
            </a:r>
            <a:r>
              <a:rPr lang="en-US" sz="3200" dirty="0" smtClean="0">
                <a:solidFill>
                  <a:schemeClr val="hlink"/>
                </a:solidFill>
              </a:rPr>
              <a:t> ,  j ,  k , l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utoUpdateAnimBg="0"/>
      <p:bldP spid="112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495800"/>
            <a:ext cx="7772400" cy="1141413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x.length =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x[0].length =  x[1].length = x[2].length =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Array-of-array Representation</a:t>
            </a:r>
          </a:p>
        </p:txBody>
      </p:sp>
      <p:grpSp>
        <p:nvGrpSpPr>
          <p:cNvPr id="10244" name="Group 35"/>
          <p:cNvGrpSpPr>
            <a:grpSpLocks/>
          </p:cNvGrpSpPr>
          <p:nvPr/>
        </p:nvGrpSpPr>
        <p:grpSpPr bwMode="auto">
          <a:xfrm>
            <a:off x="1301750" y="1295400"/>
            <a:ext cx="2959100" cy="2508250"/>
            <a:chOff x="820" y="816"/>
            <a:chExt cx="1864" cy="1580"/>
          </a:xfrm>
        </p:grpSpPr>
        <p:sp>
          <p:nvSpPr>
            <p:cNvPr id="10245" name="Rectangle 4"/>
            <p:cNvSpPr>
              <a:spLocks noChangeArrowheads="1"/>
            </p:cNvSpPr>
            <p:nvPr/>
          </p:nvSpPr>
          <p:spPr bwMode="auto">
            <a:xfrm>
              <a:off x="820" y="1108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6" name="Rectangle 5"/>
            <p:cNvSpPr>
              <a:spLocks noChangeArrowheads="1"/>
            </p:cNvSpPr>
            <p:nvPr/>
          </p:nvSpPr>
          <p:spPr bwMode="auto">
            <a:xfrm>
              <a:off x="820" y="1540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7" name="Rectangle 6"/>
            <p:cNvSpPr>
              <a:spLocks noChangeArrowheads="1"/>
            </p:cNvSpPr>
            <p:nvPr/>
          </p:nvSpPr>
          <p:spPr bwMode="auto">
            <a:xfrm>
              <a:off x="820" y="1972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8" name="Rectangle 7"/>
            <p:cNvSpPr>
              <a:spLocks noChangeArrowheads="1"/>
            </p:cNvSpPr>
            <p:nvPr/>
          </p:nvSpPr>
          <p:spPr bwMode="auto">
            <a:xfrm>
              <a:off x="173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9" name="Rectangle 8"/>
            <p:cNvSpPr>
              <a:spLocks noChangeArrowheads="1"/>
            </p:cNvSpPr>
            <p:nvPr/>
          </p:nvSpPr>
          <p:spPr bwMode="auto">
            <a:xfrm>
              <a:off x="197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0" name="Rectangle 9"/>
            <p:cNvSpPr>
              <a:spLocks noChangeArrowheads="1"/>
            </p:cNvSpPr>
            <p:nvPr/>
          </p:nvSpPr>
          <p:spPr bwMode="auto">
            <a:xfrm>
              <a:off x="221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1" name="Rectangle 10"/>
            <p:cNvSpPr>
              <a:spLocks noChangeArrowheads="1"/>
            </p:cNvSpPr>
            <p:nvPr/>
          </p:nvSpPr>
          <p:spPr bwMode="auto">
            <a:xfrm>
              <a:off x="245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2" name="Rectangle 11"/>
            <p:cNvSpPr>
              <a:spLocks noChangeArrowheads="1"/>
            </p:cNvSpPr>
            <p:nvPr/>
          </p:nvSpPr>
          <p:spPr bwMode="auto">
            <a:xfrm>
              <a:off x="173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3" name="Rectangle 12"/>
            <p:cNvSpPr>
              <a:spLocks noChangeArrowheads="1"/>
            </p:cNvSpPr>
            <p:nvPr/>
          </p:nvSpPr>
          <p:spPr bwMode="auto">
            <a:xfrm>
              <a:off x="197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4" name="Rectangle 13"/>
            <p:cNvSpPr>
              <a:spLocks noChangeArrowheads="1"/>
            </p:cNvSpPr>
            <p:nvPr/>
          </p:nvSpPr>
          <p:spPr bwMode="auto">
            <a:xfrm>
              <a:off x="221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5" name="Rectangle 14"/>
            <p:cNvSpPr>
              <a:spLocks noChangeArrowheads="1"/>
            </p:cNvSpPr>
            <p:nvPr/>
          </p:nvSpPr>
          <p:spPr bwMode="auto">
            <a:xfrm>
              <a:off x="245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6" name="Rectangle 15"/>
            <p:cNvSpPr>
              <a:spLocks noChangeArrowheads="1"/>
            </p:cNvSpPr>
            <p:nvPr/>
          </p:nvSpPr>
          <p:spPr bwMode="auto">
            <a:xfrm>
              <a:off x="173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7" name="Rectangle 16"/>
            <p:cNvSpPr>
              <a:spLocks noChangeArrowheads="1"/>
            </p:cNvSpPr>
            <p:nvPr/>
          </p:nvSpPr>
          <p:spPr bwMode="auto">
            <a:xfrm>
              <a:off x="197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8" name="Rectangle 17"/>
            <p:cNvSpPr>
              <a:spLocks noChangeArrowheads="1"/>
            </p:cNvSpPr>
            <p:nvPr/>
          </p:nvSpPr>
          <p:spPr bwMode="auto">
            <a:xfrm>
              <a:off x="221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9" name="Rectangle 18"/>
            <p:cNvSpPr>
              <a:spLocks noChangeArrowheads="1"/>
            </p:cNvSpPr>
            <p:nvPr/>
          </p:nvSpPr>
          <p:spPr bwMode="auto">
            <a:xfrm>
              <a:off x="245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60" name="Line 19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61" name="Line 20"/>
            <p:cNvSpPr>
              <a:spLocks noChangeShapeType="1"/>
            </p:cNvSpPr>
            <p:nvPr/>
          </p:nvSpPr>
          <p:spPr bwMode="auto">
            <a:xfrm>
              <a:off x="1056" y="168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62" name="Line 21"/>
            <p:cNvSpPr>
              <a:spLocks noChangeShapeType="1"/>
            </p:cNvSpPr>
            <p:nvPr/>
          </p:nvSpPr>
          <p:spPr bwMode="auto">
            <a:xfrm>
              <a:off x="1056" y="216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263" name="Rectangle 22"/>
            <p:cNvSpPr>
              <a:spLocks noChangeArrowheads="1"/>
            </p:cNvSpPr>
            <p:nvPr/>
          </p:nvSpPr>
          <p:spPr bwMode="auto">
            <a:xfrm>
              <a:off x="1766" y="1171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10264" name="Rectangle 23"/>
            <p:cNvSpPr>
              <a:spLocks noChangeArrowheads="1"/>
            </p:cNvSpPr>
            <p:nvPr/>
          </p:nvSpPr>
          <p:spPr bwMode="auto">
            <a:xfrm>
              <a:off x="2006" y="117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10265" name="Rectangle 24"/>
            <p:cNvSpPr>
              <a:spLocks noChangeArrowheads="1"/>
            </p:cNvSpPr>
            <p:nvPr/>
          </p:nvSpPr>
          <p:spPr bwMode="auto">
            <a:xfrm>
              <a:off x="2246" y="1171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10266" name="Rectangle 25"/>
            <p:cNvSpPr>
              <a:spLocks noChangeArrowheads="1"/>
            </p:cNvSpPr>
            <p:nvPr/>
          </p:nvSpPr>
          <p:spPr bwMode="auto">
            <a:xfrm>
              <a:off x="2486" y="117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10267" name="Rectangle 26"/>
            <p:cNvSpPr>
              <a:spLocks noChangeArrowheads="1"/>
            </p:cNvSpPr>
            <p:nvPr/>
          </p:nvSpPr>
          <p:spPr bwMode="auto">
            <a:xfrm>
              <a:off x="1766" y="1555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e</a:t>
              </a:r>
            </a:p>
          </p:txBody>
        </p:sp>
        <p:sp>
          <p:nvSpPr>
            <p:cNvPr id="10268" name="Rectangle 27"/>
            <p:cNvSpPr>
              <a:spLocks noChangeArrowheads="1"/>
            </p:cNvSpPr>
            <p:nvPr/>
          </p:nvSpPr>
          <p:spPr bwMode="auto">
            <a:xfrm>
              <a:off x="2006" y="1555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f</a:t>
              </a:r>
            </a:p>
          </p:txBody>
        </p:sp>
        <p:sp>
          <p:nvSpPr>
            <p:cNvPr id="10269" name="Rectangle 28"/>
            <p:cNvSpPr>
              <a:spLocks noChangeArrowheads="1"/>
            </p:cNvSpPr>
            <p:nvPr/>
          </p:nvSpPr>
          <p:spPr bwMode="auto">
            <a:xfrm>
              <a:off x="2246" y="155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g</a:t>
              </a:r>
            </a:p>
          </p:txBody>
        </p:sp>
        <p:sp>
          <p:nvSpPr>
            <p:cNvPr id="10270" name="Rectangle 29"/>
            <p:cNvSpPr>
              <a:spLocks noChangeArrowheads="1"/>
            </p:cNvSpPr>
            <p:nvPr/>
          </p:nvSpPr>
          <p:spPr bwMode="auto">
            <a:xfrm>
              <a:off x="2486" y="155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h</a:t>
              </a:r>
            </a:p>
          </p:txBody>
        </p:sp>
        <p:sp>
          <p:nvSpPr>
            <p:cNvPr id="10271" name="Rectangle 30"/>
            <p:cNvSpPr>
              <a:spLocks noChangeArrowheads="1"/>
            </p:cNvSpPr>
            <p:nvPr/>
          </p:nvSpPr>
          <p:spPr bwMode="auto">
            <a:xfrm>
              <a:off x="176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i</a:t>
              </a:r>
            </a:p>
          </p:txBody>
        </p:sp>
        <p:sp>
          <p:nvSpPr>
            <p:cNvPr id="10272" name="Rectangle 31"/>
            <p:cNvSpPr>
              <a:spLocks noChangeArrowheads="1"/>
            </p:cNvSpPr>
            <p:nvPr/>
          </p:nvSpPr>
          <p:spPr bwMode="auto">
            <a:xfrm>
              <a:off x="200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j</a:t>
              </a:r>
            </a:p>
          </p:txBody>
        </p:sp>
        <p:sp>
          <p:nvSpPr>
            <p:cNvPr id="10273" name="Rectangle 32"/>
            <p:cNvSpPr>
              <a:spLocks noChangeArrowheads="1"/>
            </p:cNvSpPr>
            <p:nvPr/>
          </p:nvSpPr>
          <p:spPr bwMode="auto">
            <a:xfrm>
              <a:off x="2246" y="2083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k</a:t>
              </a:r>
            </a:p>
          </p:txBody>
        </p:sp>
        <p:sp>
          <p:nvSpPr>
            <p:cNvPr id="10274" name="Rectangle 33"/>
            <p:cNvSpPr>
              <a:spLocks noChangeArrowheads="1"/>
            </p:cNvSpPr>
            <p:nvPr/>
          </p:nvSpPr>
          <p:spPr bwMode="auto">
            <a:xfrm>
              <a:off x="248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l</a:t>
              </a:r>
            </a:p>
          </p:txBody>
        </p:sp>
        <p:sp>
          <p:nvSpPr>
            <p:cNvPr id="10275" name="Rectangle 34"/>
            <p:cNvSpPr>
              <a:spLocks noChangeArrowheads="1"/>
            </p:cNvSpPr>
            <p:nvPr/>
          </p:nvSpPr>
          <p:spPr bwMode="auto">
            <a:xfrm>
              <a:off x="912" y="816"/>
              <a:ext cx="4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x[]</a:t>
              </a:r>
            </a:p>
          </p:txBody>
        </p:sp>
      </p:grp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5334000" y="1828800"/>
            <a:ext cx="2906712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latinLnBrk="0" hangingPunct="0">
              <a:spcBef>
                <a:spcPct val="50000"/>
              </a:spcBef>
            </a:pPr>
            <a:r>
              <a:rPr kumimoji="0" lang="en-US" altLang="ko-KR" sz="3200" dirty="0">
                <a:solidFill>
                  <a:schemeClr val="accent3">
                    <a:lumMod val="75000"/>
                  </a:schemeClr>
                </a:solidFill>
              </a:rPr>
              <a:t>4 separate </a:t>
            </a:r>
          </a:p>
          <a:p>
            <a:pPr eaLnBrk="0" latinLnBrk="0" hangingPunct="0">
              <a:spcBef>
                <a:spcPct val="50000"/>
              </a:spcBef>
            </a:pPr>
            <a:r>
              <a:rPr kumimoji="0" lang="en-US" altLang="ko-KR" sz="3200" dirty="0">
                <a:solidFill>
                  <a:schemeClr val="accent3">
                    <a:lumMod val="75000"/>
                  </a:schemeClr>
                </a:solidFill>
              </a:rPr>
              <a:t>1-dimensional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4038600"/>
            <a:ext cx="8382000" cy="1981200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space overhead  = 4 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smtClean="0"/>
              <a:t> 4 bytes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                         = 16 bytes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                          </a:t>
            </a:r>
            <a:r>
              <a:rPr lang="en-US" dirty="0" smtClean="0"/>
              <a:t>= (number of rows + 1) x 4bytes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i="1" dirty="0" smtClean="0">
                <a:solidFill>
                  <a:srgbClr val="C00000"/>
                </a:solidFill>
              </a:rPr>
              <a:t>The 4 separate arrays are x, x[0], x[1], and x[2]. 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Space Overhead</a:t>
            </a:r>
            <a:br>
              <a:rPr lang="en-US" sz="3600" dirty="0" smtClean="0"/>
            </a:br>
            <a:r>
              <a:rPr lang="en-US" sz="3600" dirty="0" smtClean="0"/>
              <a:t>Array-of-array Representation </a:t>
            </a:r>
          </a:p>
        </p:txBody>
      </p:sp>
      <p:grpSp>
        <p:nvGrpSpPr>
          <p:cNvPr id="12292" name="Group 35"/>
          <p:cNvGrpSpPr>
            <a:grpSpLocks/>
          </p:cNvGrpSpPr>
          <p:nvPr/>
        </p:nvGrpSpPr>
        <p:grpSpPr bwMode="auto">
          <a:xfrm>
            <a:off x="2451100" y="1295400"/>
            <a:ext cx="2959100" cy="2508250"/>
            <a:chOff x="820" y="816"/>
            <a:chExt cx="1864" cy="1580"/>
          </a:xfrm>
        </p:grpSpPr>
        <p:sp>
          <p:nvSpPr>
            <p:cNvPr id="12293" name="Rectangle 4"/>
            <p:cNvSpPr>
              <a:spLocks noChangeArrowheads="1"/>
            </p:cNvSpPr>
            <p:nvPr/>
          </p:nvSpPr>
          <p:spPr bwMode="auto">
            <a:xfrm>
              <a:off x="820" y="1108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820" y="1540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5" name="Rectangle 6"/>
            <p:cNvSpPr>
              <a:spLocks noChangeArrowheads="1"/>
            </p:cNvSpPr>
            <p:nvPr/>
          </p:nvSpPr>
          <p:spPr bwMode="auto">
            <a:xfrm>
              <a:off x="820" y="1972"/>
              <a:ext cx="424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6" name="Rectangle 7"/>
            <p:cNvSpPr>
              <a:spLocks noChangeArrowheads="1"/>
            </p:cNvSpPr>
            <p:nvPr/>
          </p:nvSpPr>
          <p:spPr bwMode="auto">
            <a:xfrm>
              <a:off x="173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7" name="Rectangle 8"/>
            <p:cNvSpPr>
              <a:spLocks noChangeArrowheads="1"/>
            </p:cNvSpPr>
            <p:nvPr/>
          </p:nvSpPr>
          <p:spPr bwMode="auto">
            <a:xfrm>
              <a:off x="197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8" name="Rectangle 9"/>
            <p:cNvSpPr>
              <a:spLocks noChangeArrowheads="1"/>
            </p:cNvSpPr>
            <p:nvPr/>
          </p:nvSpPr>
          <p:spPr bwMode="auto">
            <a:xfrm>
              <a:off x="221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9" name="Rectangle 10"/>
            <p:cNvSpPr>
              <a:spLocks noChangeArrowheads="1"/>
            </p:cNvSpPr>
            <p:nvPr/>
          </p:nvSpPr>
          <p:spPr bwMode="auto">
            <a:xfrm>
              <a:off x="2452" y="1204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0" name="Rectangle 11"/>
            <p:cNvSpPr>
              <a:spLocks noChangeArrowheads="1"/>
            </p:cNvSpPr>
            <p:nvPr/>
          </p:nvSpPr>
          <p:spPr bwMode="auto">
            <a:xfrm>
              <a:off x="173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1" name="Rectangle 12"/>
            <p:cNvSpPr>
              <a:spLocks noChangeArrowheads="1"/>
            </p:cNvSpPr>
            <p:nvPr/>
          </p:nvSpPr>
          <p:spPr bwMode="auto">
            <a:xfrm>
              <a:off x="197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2" name="Rectangle 13"/>
            <p:cNvSpPr>
              <a:spLocks noChangeArrowheads="1"/>
            </p:cNvSpPr>
            <p:nvPr/>
          </p:nvSpPr>
          <p:spPr bwMode="auto">
            <a:xfrm>
              <a:off x="221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3" name="Rectangle 14"/>
            <p:cNvSpPr>
              <a:spLocks noChangeArrowheads="1"/>
            </p:cNvSpPr>
            <p:nvPr/>
          </p:nvSpPr>
          <p:spPr bwMode="auto">
            <a:xfrm>
              <a:off x="2452" y="158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4" name="Rectangle 15"/>
            <p:cNvSpPr>
              <a:spLocks noChangeArrowheads="1"/>
            </p:cNvSpPr>
            <p:nvPr/>
          </p:nvSpPr>
          <p:spPr bwMode="auto">
            <a:xfrm>
              <a:off x="173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5" name="Rectangle 16"/>
            <p:cNvSpPr>
              <a:spLocks noChangeArrowheads="1"/>
            </p:cNvSpPr>
            <p:nvPr/>
          </p:nvSpPr>
          <p:spPr bwMode="auto">
            <a:xfrm>
              <a:off x="197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6" name="Rectangle 17"/>
            <p:cNvSpPr>
              <a:spLocks noChangeArrowheads="1"/>
            </p:cNvSpPr>
            <p:nvPr/>
          </p:nvSpPr>
          <p:spPr bwMode="auto">
            <a:xfrm>
              <a:off x="221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7" name="Rectangle 18"/>
            <p:cNvSpPr>
              <a:spLocks noChangeArrowheads="1"/>
            </p:cNvSpPr>
            <p:nvPr/>
          </p:nvSpPr>
          <p:spPr bwMode="auto">
            <a:xfrm>
              <a:off x="2452" y="2068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08" name="Line 19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>
              <a:off x="1056" y="168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0" name="Line 21"/>
            <p:cNvSpPr>
              <a:spLocks noChangeShapeType="1"/>
            </p:cNvSpPr>
            <p:nvPr/>
          </p:nvSpPr>
          <p:spPr bwMode="auto">
            <a:xfrm>
              <a:off x="1056" y="2160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1" name="Rectangle 22"/>
            <p:cNvSpPr>
              <a:spLocks noChangeArrowheads="1"/>
            </p:cNvSpPr>
            <p:nvPr/>
          </p:nvSpPr>
          <p:spPr bwMode="auto">
            <a:xfrm>
              <a:off x="1766" y="1171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12312" name="Rectangle 23"/>
            <p:cNvSpPr>
              <a:spLocks noChangeArrowheads="1"/>
            </p:cNvSpPr>
            <p:nvPr/>
          </p:nvSpPr>
          <p:spPr bwMode="auto">
            <a:xfrm>
              <a:off x="2006" y="117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12313" name="Rectangle 24"/>
            <p:cNvSpPr>
              <a:spLocks noChangeArrowheads="1"/>
            </p:cNvSpPr>
            <p:nvPr/>
          </p:nvSpPr>
          <p:spPr bwMode="auto">
            <a:xfrm>
              <a:off x="2246" y="1171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12314" name="Rectangle 25"/>
            <p:cNvSpPr>
              <a:spLocks noChangeArrowheads="1"/>
            </p:cNvSpPr>
            <p:nvPr/>
          </p:nvSpPr>
          <p:spPr bwMode="auto">
            <a:xfrm>
              <a:off x="2486" y="1171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12315" name="Rectangle 26"/>
            <p:cNvSpPr>
              <a:spLocks noChangeArrowheads="1"/>
            </p:cNvSpPr>
            <p:nvPr/>
          </p:nvSpPr>
          <p:spPr bwMode="auto">
            <a:xfrm>
              <a:off x="1766" y="1555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e</a:t>
              </a:r>
            </a:p>
          </p:txBody>
        </p:sp>
        <p:sp>
          <p:nvSpPr>
            <p:cNvPr id="12316" name="Rectangle 27"/>
            <p:cNvSpPr>
              <a:spLocks noChangeArrowheads="1"/>
            </p:cNvSpPr>
            <p:nvPr/>
          </p:nvSpPr>
          <p:spPr bwMode="auto">
            <a:xfrm>
              <a:off x="2006" y="1555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f</a:t>
              </a:r>
            </a:p>
          </p:txBody>
        </p:sp>
        <p:sp>
          <p:nvSpPr>
            <p:cNvPr id="12317" name="Rectangle 28"/>
            <p:cNvSpPr>
              <a:spLocks noChangeArrowheads="1"/>
            </p:cNvSpPr>
            <p:nvPr/>
          </p:nvSpPr>
          <p:spPr bwMode="auto">
            <a:xfrm>
              <a:off x="2246" y="155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g</a:t>
              </a:r>
            </a:p>
          </p:txBody>
        </p:sp>
        <p:sp>
          <p:nvSpPr>
            <p:cNvPr id="12318" name="Rectangle 29"/>
            <p:cNvSpPr>
              <a:spLocks noChangeArrowheads="1"/>
            </p:cNvSpPr>
            <p:nvPr/>
          </p:nvSpPr>
          <p:spPr bwMode="auto">
            <a:xfrm>
              <a:off x="2486" y="155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h</a:t>
              </a:r>
            </a:p>
          </p:txBody>
        </p:sp>
        <p:sp>
          <p:nvSpPr>
            <p:cNvPr id="12319" name="Rectangle 30"/>
            <p:cNvSpPr>
              <a:spLocks noChangeArrowheads="1"/>
            </p:cNvSpPr>
            <p:nvPr/>
          </p:nvSpPr>
          <p:spPr bwMode="auto">
            <a:xfrm>
              <a:off x="176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i</a:t>
              </a:r>
            </a:p>
          </p:txBody>
        </p:sp>
        <p:sp>
          <p:nvSpPr>
            <p:cNvPr id="12320" name="Rectangle 31"/>
            <p:cNvSpPr>
              <a:spLocks noChangeArrowheads="1"/>
            </p:cNvSpPr>
            <p:nvPr/>
          </p:nvSpPr>
          <p:spPr bwMode="auto">
            <a:xfrm>
              <a:off x="200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j</a:t>
              </a:r>
            </a:p>
          </p:txBody>
        </p:sp>
        <p:sp>
          <p:nvSpPr>
            <p:cNvPr id="12321" name="Rectangle 32"/>
            <p:cNvSpPr>
              <a:spLocks noChangeArrowheads="1"/>
            </p:cNvSpPr>
            <p:nvPr/>
          </p:nvSpPr>
          <p:spPr bwMode="auto">
            <a:xfrm>
              <a:off x="2246" y="2083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k</a:t>
              </a:r>
            </a:p>
          </p:txBody>
        </p:sp>
        <p:sp>
          <p:nvSpPr>
            <p:cNvPr id="12322" name="Rectangle 33"/>
            <p:cNvSpPr>
              <a:spLocks noChangeArrowheads="1"/>
            </p:cNvSpPr>
            <p:nvPr/>
          </p:nvSpPr>
          <p:spPr bwMode="auto">
            <a:xfrm>
              <a:off x="2486" y="2083"/>
              <a:ext cx="1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l</a:t>
              </a:r>
            </a:p>
          </p:txBody>
        </p:sp>
        <p:sp>
          <p:nvSpPr>
            <p:cNvPr id="12323" name="Rectangle 34"/>
            <p:cNvSpPr>
              <a:spLocks noChangeArrowheads="1"/>
            </p:cNvSpPr>
            <p:nvPr/>
          </p:nvSpPr>
          <p:spPr bwMode="auto">
            <a:xfrm>
              <a:off x="912" y="816"/>
              <a:ext cx="4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solidFill>
                    <a:schemeClr val="hlink"/>
                  </a:solidFill>
                </a:rPr>
                <a:t>X [ ]</a:t>
              </a:r>
              <a:endParaRPr lang="en-US" dirty="0">
                <a:solidFill>
                  <a:schemeClr val="hlink"/>
                </a:solidFill>
              </a:endParaRPr>
            </a:p>
          </p:txBody>
        </p:sp>
      </p:grp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5943600" y="1828800"/>
            <a:ext cx="2906712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latinLnBrk="0" hangingPunct="0">
              <a:spcBef>
                <a:spcPct val="50000"/>
              </a:spcBef>
            </a:pPr>
            <a:r>
              <a:rPr kumimoji="0" lang="en-US" altLang="ko-KR" sz="3200" dirty="0">
                <a:solidFill>
                  <a:schemeClr val="accent3">
                    <a:lumMod val="75000"/>
                  </a:schemeClr>
                </a:solidFill>
              </a:rPr>
              <a:t>4 separate </a:t>
            </a:r>
          </a:p>
          <a:p>
            <a:pPr eaLnBrk="0" latinLnBrk="0" hangingPunct="0">
              <a:spcBef>
                <a:spcPct val="50000"/>
              </a:spcBef>
            </a:pPr>
            <a:r>
              <a:rPr kumimoji="0" lang="en-US" altLang="ko-KR" sz="3200" dirty="0">
                <a:solidFill>
                  <a:schemeClr val="accent3">
                    <a:lumMod val="75000"/>
                  </a:schemeClr>
                </a:solidFill>
              </a:rPr>
              <a:t>1-dimensional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Value of an array is in fact pointer to first element.</a:t>
            </a:r>
            <a:endParaRPr lang="de-DE" dirty="0" smtClean="0"/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 Can use in programs, name of array as pointer to first element.</a:t>
            </a:r>
            <a:endParaRPr lang="de-DE" dirty="0" smtClean="0"/>
          </a:p>
          <a:p>
            <a:pPr eaLnBrk="1" hangingPunct="1">
              <a:lnSpc>
                <a:spcPct val="150000"/>
              </a:lnSpc>
            </a:pPr>
            <a:r>
              <a:rPr lang="en-US" b="1" u="sng" dirty="0" smtClean="0"/>
              <a:t>Note </a:t>
            </a:r>
            <a:r>
              <a:rPr lang="en-US" b="1" dirty="0" smtClean="0"/>
              <a:t>: </a:t>
            </a:r>
            <a:r>
              <a:rPr lang="en-US" dirty="0" smtClean="0"/>
              <a:t>Array name is not a variable, so assignment to it illegal.</a:t>
            </a:r>
            <a:endParaRPr lang="de-DE" dirty="0" smtClean="0"/>
          </a:p>
          <a:p>
            <a:pPr eaLnBrk="1" hangingPunct="1"/>
            <a:endParaRPr lang="de-DE" dirty="0" smtClean="0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 between Array and pointer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u="sng" dirty="0" smtClean="0"/>
              <a:t>Disadvantages </a:t>
            </a:r>
            <a:endParaRPr lang="de-DE" b="1" u="sng" dirty="0"/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de-DE" dirty="0"/>
              <a:t>Constant </a:t>
            </a:r>
            <a:r>
              <a:rPr lang="de-DE" dirty="0" smtClean="0"/>
              <a:t>size.</a:t>
            </a:r>
            <a:endParaRPr lang="de-DE" dirty="0"/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/>
              <a:t>Large free sequential block to accommodate large </a:t>
            </a:r>
            <a:r>
              <a:rPr lang="en-US" dirty="0" smtClean="0"/>
              <a:t>arrays.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dirty="0" smtClean="0"/>
              <a:t>Buffer Overflow ( no Bounds Checking ) 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STATIC ARRAY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INTRODUCTION.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STSTIC ARRAY.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REPRESENTATION OF 1D AND 2D ARRAY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DYNAMIC MEMORY ALLOCATION.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DYNAMIC ARRAY ( VECTORS ).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OUTLINES</a:t>
            </a:r>
            <a:endParaRPr lang="de-DE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buffer overflow  or buffer overrun ?</a:t>
            </a:r>
          </a:p>
          <a:p>
            <a:r>
              <a:rPr lang="en-US" dirty="0" smtClean="0"/>
              <a:t>It is an anomaly where a program, while writing data to a buffer, overruns the buffer's boundary and overwrites adjacent memory.</a:t>
            </a:r>
          </a:p>
          <a:p>
            <a:r>
              <a:rPr lang="en-US" dirty="0" smtClean="0"/>
              <a:t>Buffer overflows can be triggered by inputs that are designed to execute code, or alter the way the program operates. </a:t>
            </a:r>
          </a:p>
          <a:p>
            <a:r>
              <a:rPr lang="en-US" dirty="0" smtClean="0"/>
              <a:t>This may result in erratic program behavior, including memory access errors, incorrect results, a crash, or a breach of system security.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/>
              <a:t>Buffer Overflow ( no Bounds Checking 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de-DE" dirty="0"/>
              <a:t>Because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de-DE" sz="3000" dirty="0"/>
              <a:t>Arrays are fixed size</a:t>
            </a:r>
            <a:r>
              <a:rPr lang="de-DE" sz="3000" dirty="0" smtClean="0"/>
              <a:t>.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3200" dirty="0" smtClean="0"/>
              <a:t>C and C++ provide no built-in protection against accessing or overwriting data in any part of memory.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000" dirty="0" smtClean="0"/>
              <a:t>Programmers </a:t>
            </a:r>
            <a:r>
              <a:rPr lang="en-US" sz="3000" dirty="0"/>
              <a:t>forget to check bounds, or simply assume nothing can go wrong. </a:t>
            </a:r>
            <a:endParaRPr lang="en-US" sz="3000" dirty="0" smtClean="0"/>
          </a:p>
          <a:p>
            <a:r>
              <a:rPr lang="en-US" sz="2800" b="1" i="1" u="sng" dirty="0" smtClean="0"/>
              <a:t>Why no bounds checking on array indexes?</a:t>
            </a:r>
            <a:endParaRPr lang="de-DE" sz="2800" i="1" dirty="0" smtClean="0"/>
          </a:p>
          <a:p>
            <a:r>
              <a:rPr lang="en-US" dirty="0" smtClean="0"/>
              <a:t>Because it affects :</a:t>
            </a:r>
          </a:p>
          <a:p>
            <a:pPr lvl="1">
              <a:buFont typeface="Wingdings" pitchFamily="2" charset="2"/>
              <a:buChar char="Ø"/>
            </a:pPr>
            <a:r>
              <a:rPr lang="en-US" sz="3000" dirty="0" smtClean="0"/>
              <a:t>Runtime performance.</a:t>
            </a:r>
            <a:endParaRPr lang="de-DE" sz="3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 smtClean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>
              <a:defRPr/>
            </a:pPr>
            <a:r>
              <a:rPr lang="en-US" sz="3000" u="sng" dirty="0">
                <a:solidFill>
                  <a:srgbClr val="C00000"/>
                </a:solidFill>
              </a:rPr>
              <a:t>Solution 1 - Check array </a:t>
            </a:r>
            <a:r>
              <a:rPr lang="en-US" sz="3000" u="sng" dirty="0" smtClean="0">
                <a:solidFill>
                  <a:srgbClr val="C00000"/>
                </a:solidFill>
              </a:rPr>
              <a:t>bounds by programmer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</a:rPr>
              <a:t>    </a:t>
            </a:r>
            <a:r>
              <a:rPr lang="en-US" sz="2400" i="1" dirty="0" err="1" smtClean="0">
                <a:solidFill>
                  <a:srgbClr val="0070C0"/>
                </a:solidFill>
              </a:rPr>
              <a:t>int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a[1000];       // Declare an array of 1000 </a:t>
            </a:r>
            <a:r>
              <a:rPr lang="en-US" sz="2400" i="1" dirty="0" err="1">
                <a:solidFill>
                  <a:srgbClr val="0070C0"/>
                </a:solidFill>
              </a:rPr>
              <a:t>ints</a:t>
            </a:r>
            <a:endParaRPr lang="de-DE" sz="2400" i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</a:rPr>
              <a:t>    </a:t>
            </a:r>
            <a:r>
              <a:rPr lang="en-US" sz="2400" i="1" dirty="0" err="1" smtClean="0">
                <a:solidFill>
                  <a:srgbClr val="0070C0"/>
                </a:solidFill>
              </a:rPr>
              <a:t>int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n = 0;         // number of values in a.</a:t>
            </a:r>
            <a:endParaRPr lang="de-DE" sz="2400" i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</a:rPr>
              <a:t>     . </a:t>
            </a:r>
            <a:r>
              <a:rPr lang="en-US" sz="2400" i="1" dirty="0">
                <a:solidFill>
                  <a:srgbClr val="0070C0"/>
                </a:solidFill>
              </a:rPr>
              <a:t>. .</a:t>
            </a:r>
            <a:endParaRPr lang="de-DE" sz="2400" i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</a:rPr>
              <a:t>    while </a:t>
            </a:r>
            <a:r>
              <a:rPr lang="en-US" sz="2400" i="1" dirty="0">
                <a:solidFill>
                  <a:srgbClr val="0070C0"/>
                </a:solidFill>
              </a:rPr>
              <a:t>(n &lt; 1000 &amp;&amp; </a:t>
            </a:r>
            <a:r>
              <a:rPr lang="en-US" sz="2400" i="1" dirty="0" err="1">
                <a:solidFill>
                  <a:srgbClr val="0070C0"/>
                </a:solidFill>
              </a:rPr>
              <a:t>cin</a:t>
            </a:r>
            <a:r>
              <a:rPr lang="en-US" sz="2400" i="1" dirty="0">
                <a:solidFill>
                  <a:srgbClr val="0070C0"/>
                </a:solidFill>
              </a:rPr>
              <a:t> &gt;&gt; a[n]) {</a:t>
            </a:r>
            <a:endParaRPr lang="de-DE" sz="2400" i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</a:rPr>
              <a:t>      </a:t>
            </a:r>
            <a:r>
              <a:rPr lang="en-US" sz="2400" i="1" dirty="0">
                <a:solidFill>
                  <a:srgbClr val="0070C0"/>
                </a:solidFill>
              </a:rPr>
              <a:t>n++;</a:t>
            </a:r>
            <a:endParaRPr lang="de-DE" sz="2400" i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 smtClean="0">
                <a:solidFill>
                  <a:srgbClr val="0070C0"/>
                </a:solidFill>
              </a:rPr>
              <a:t>    }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i="1" dirty="0" smtClean="0"/>
          </a:p>
          <a:p>
            <a:pPr>
              <a:defRPr/>
            </a:pPr>
            <a:r>
              <a:rPr lang="en-US" sz="3500" dirty="0" smtClean="0">
                <a:solidFill>
                  <a:srgbClr val="C00000"/>
                </a:solidFill>
              </a:rPr>
              <a:t>Solution 2 - vectors - the correct solution</a:t>
            </a:r>
            <a:endParaRPr lang="de-DE" sz="3500" i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b="1" u="sng" dirty="0" smtClean="0"/>
              <a:t>Solution for </a:t>
            </a:r>
            <a:r>
              <a:rPr lang="en-US" b="1" u="sng" dirty="0" err="1" smtClean="0"/>
              <a:t>disadvange</a:t>
            </a:r>
            <a:r>
              <a:rPr lang="en-US" b="1" u="sng" dirty="0" smtClean="0"/>
              <a:t> of static array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b="1" u="sng" dirty="0" smtClean="0"/>
          </a:p>
          <a:p>
            <a:pPr>
              <a:lnSpc>
                <a:spcPct val="150000"/>
              </a:lnSpc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Dynamic allocation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- Solution for fixed size restriction by using </a:t>
            </a:r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operator.</a:t>
            </a:r>
            <a:endParaRPr lang="de-DE" dirty="0" smtClean="0"/>
          </a:p>
          <a:p>
            <a:pPr>
              <a:lnSpc>
                <a:spcPct val="150000"/>
              </a:lnSpc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Vectors</a:t>
            </a:r>
            <a:r>
              <a:rPr lang="en-US" dirty="0" smtClean="0"/>
              <a:t> - Solution for buffer overflow, fixed size, unknown maximum and current size, ...</a:t>
            </a:r>
            <a:endParaRPr lang="de-DE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de-DE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ARRAY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solidFill>
                  <a:srgbClr val="C00000"/>
                </a:solidFill>
              </a:rPr>
              <a:t>Dynamic memory allocation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the allocation of memory storage for use in during the runtime of that program. </a:t>
            </a:r>
          </a:p>
          <a:p>
            <a:pPr eaLnBrk="1" hangingPunct="1"/>
            <a:r>
              <a:rPr lang="en-US" dirty="0" smtClean="0"/>
              <a:t>By using </a:t>
            </a:r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operator, you can allocate memory dynamically without having to know the size you should declare.</a:t>
            </a:r>
            <a:endParaRPr lang="de-DE" dirty="0" smtClean="0"/>
          </a:p>
          <a:p>
            <a:pPr eaLnBrk="1" hangingPunct="1"/>
            <a:r>
              <a:rPr lang="en-US" dirty="0" smtClean="0"/>
              <a:t>A dynamic allocation exists until it is explicitly released, either by the programmer or by a </a:t>
            </a:r>
            <a:r>
              <a:rPr lang="en-US" i="1" u="sng" dirty="0" smtClean="0">
                <a:solidFill>
                  <a:srgbClr val="C00000"/>
                </a:solidFill>
              </a:rPr>
              <a:t>garbage collector</a:t>
            </a:r>
            <a:r>
              <a:rPr lang="en-US" dirty="0" smtClean="0"/>
              <a:t> implementation</a:t>
            </a:r>
            <a:endParaRPr lang="de-DE" dirty="0" smtClean="0"/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DYNAMIC MEMORY ALLOCATION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new and delete</a:t>
            </a:r>
            <a:endParaRPr lang="de-DE" b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For dynamic memory allocation we use the </a:t>
            </a:r>
            <a:r>
              <a:rPr lang="en-US" b="1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rgbClr val="C00000"/>
                </a:solidFill>
              </a:rPr>
              <a:t>delete</a:t>
            </a:r>
            <a:r>
              <a:rPr lang="en-US" dirty="0" smtClean="0"/>
              <a:t> keywords</a:t>
            </a: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operator, dynamically allocates memory on the </a:t>
            </a:r>
            <a:r>
              <a:rPr lang="en-US" i="1" dirty="0" smtClean="0">
                <a:solidFill>
                  <a:srgbClr val="C00000"/>
                </a:solidFill>
              </a:rPr>
              <a:t>heap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attempts to allocate enough memory on the heap for the new data. If successful, it initializes the memory and returns the address to the newly allocated and </a:t>
            </a:r>
            <a:r>
              <a:rPr lang="en-US" dirty="0" err="1" smtClean="0"/>
              <a:t>initialised</a:t>
            </a:r>
            <a:r>
              <a:rPr lang="en-US" dirty="0" smtClean="0"/>
              <a:t> memory.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Using </a:t>
            </a:r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operator, it returns a pointer to the beginning of the new block of memory allocated.</a:t>
            </a:r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  <a:p>
            <a:pPr eaLnBrk="1" hangingPunct="1"/>
            <a:endParaRPr lang="de-DE" dirty="0" smtClean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DYNAMIC MEMORY ALLOCATION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not possible to directly reallocate memory allocated with </a:t>
            </a:r>
            <a:r>
              <a:rPr lang="en-US" i="1" dirty="0" smtClean="0">
                <a:solidFill>
                  <a:srgbClr val="C00000"/>
                </a:solidFill>
              </a:rPr>
              <a:t>new [ ]</a:t>
            </a:r>
            <a:r>
              <a:rPr lang="en-US" i="1" dirty="0" smtClean="0"/>
              <a:t>.</a:t>
            </a:r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To extend or reduce the size of a block 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/>
              <a:t>Allocate a new block of adequate size,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/>
              <a:t>Copy over the old memory, and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/>
              <a:t>Delete the old block.</a:t>
            </a:r>
            <a:endParaRPr lang="de-DE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MEMORY ALLOCATION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 lIns="92075" tIns="46038" rIns="92075" bIns="46038" rtlCol="0">
            <a:normAutofit/>
          </a:bodyPr>
          <a:lstStyle/>
          <a:p>
            <a:pPr>
              <a:defRPr/>
            </a:pPr>
            <a:r>
              <a:rPr lang="en-US" sz="2800" dirty="0" smtClean="0"/>
              <a:t>Once it is no longer needed it should be freed so that the memory becomes available again for other requests of dynamic memory by using </a:t>
            </a:r>
            <a:r>
              <a:rPr lang="en-US" sz="2800" i="1" dirty="0" smtClean="0">
                <a:solidFill>
                  <a:srgbClr val="C00000"/>
                </a:solidFill>
              </a:rPr>
              <a:t>delete</a:t>
            </a:r>
            <a:r>
              <a:rPr lang="en-US" sz="2800" dirty="0" smtClean="0"/>
              <a:t> operator.</a:t>
            </a:r>
          </a:p>
          <a:p>
            <a:pPr>
              <a:defRPr/>
            </a:pPr>
            <a:r>
              <a:rPr lang="en-US" sz="2800" i="1" dirty="0" smtClean="0">
                <a:solidFill>
                  <a:srgbClr val="C00000"/>
                </a:solidFill>
              </a:rPr>
              <a:t>delete</a:t>
            </a:r>
            <a:r>
              <a:rPr lang="en-US" sz="2800" dirty="0" smtClean="0"/>
              <a:t> returns memory allocated by </a:t>
            </a:r>
            <a:r>
              <a:rPr lang="en-US" sz="2800" i="1" dirty="0" smtClean="0">
                <a:solidFill>
                  <a:srgbClr val="C00000"/>
                </a:solidFill>
              </a:rPr>
              <a:t>new</a:t>
            </a:r>
            <a:r>
              <a:rPr lang="en-US" sz="2800" dirty="0" smtClean="0"/>
              <a:t> back to the heap.</a:t>
            </a:r>
          </a:p>
          <a:p>
            <a:pPr>
              <a:defRPr/>
            </a:pPr>
            <a:r>
              <a:rPr lang="en-US" sz="2800" dirty="0" smtClean="0"/>
              <a:t> A call to </a:t>
            </a:r>
            <a:r>
              <a:rPr lang="en-US" sz="2800" i="1" dirty="0" smtClean="0">
                <a:solidFill>
                  <a:srgbClr val="C00000"/>
                </a:solidFill>
              </a:rPr>
              <a:t>delete</a:t>
            </a:r>
            <a:r>
              <a:rPr lang="en-US" sz="2800" dirty="0" smtClean="0"/>
              <a:t> must be made for every call to </a:t>
            </a:r>
            <a:r>
              <a:rPr lang="en-US" sz="2800" i="1" dirty="0" smtClean="0">
                <a:solidFill>
                  <a:srgbClr val="C00000"/>
                </a:solidFill>
              </a:rPr>
              <a:t>new</a:t>
            </a:r>
            <a:r>
              <a:rPr lang="en-US" sz="2800" dirty="0" smtClean="0"/>
              <a:t> to avoid a </a:t>
            </a:r>
            <a:r>
              <a:rPr lang="en-US" sz="2800" i="1" dirty="0" smtClean="0">
                <a:solidFill>
                  <a:srgbClr val="C00000"/>
                </a:solidFill>
              </a:rPr>
              <a:t>memory leak</a:t>
            </a:r>
            <a:r>
              <a:rPr lang="en-US" sz="2800" dirty="0" smtClean="0"/>
              <a:t>.</a:t>
            </a:r>
            <a:endParaRPr lang="en-US" sz="2800" i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u="sng" dirty="0" smtClean="0"/>
              <a:t>Note</a:t>
            </a:r>
            <a:r>
              <a:rPr lang="en-US" sz="2400" b="1" i="1" u="sng" dirty="0" smtClean="0"/>
              <a:t> :</a:t>
            </a:r>
            <a:r>
              <a:rPr lang="en-US" sz="2400" dirty="0" smtClean="0"/>
              <a:t> C</a:t>
            </a:r>
            <a:r>
              <a:rPr lang="en-US" sz="2400" dirty="0"/>
              <a:t>++ programmers are responsible for memory </a:t>
            </a:r>
            <a:r>
              <a:rPr lang="en-US" sz="2400" dirty="0" smtClean="0"/>
              <a:t>management.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endParaRPr lang="de-DE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MEMORY ALLOCATION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calling </a:t>
            </a:r>
            <a:r>
              <a:rPr lang="en-US" i="1" dirty="0" smtClean="0">
                <a:solidFill>
                  <a:srgbClr val="C00000"/>
                </a:solidFill>
              </a:rPr>
              <a:t>delete</a:t>
            </a:r>
            <a:r>
              <a:rPr lang="en-US" dirty="0" smtClean="0"/>
              <a:t>, the memory object pointed to is invalid and should no longer be used.</a:t>
            </a:r>
          </a:p>
          <a:p>
            <a:r>
              <a:rPr lang="en-US" dirty="0" smtClean="0"/>
              <a:t>Many programmers assign 0 (</a:t>
            </a:r>
            <a:r>
              <a:rPr lang="en-US" dirty="0" smtClean="0">
                <a:solidFill>
                  <a:srgbClr val="0070C0"/>
                </a:solidFill>
              </a:rPr>
              <a:t>null pointer</a:t>
            </a:r>
            <a:r>
              <a:rPr lang="en-US" dirty="0" smtClean="0"/>
              <a:t>) to pointers after using delete to help minimize programming errors. </a:t>
            </a:r>
          </a:p>
          <a:p>
            <a:pPr>
              <a:buNone/>
            </a:pPr>
            <a:endParaRPr lang="en-US" sz="2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size = 10; </a:t>
            </a:r>
          </a:p>
          <a:p>
            <a:pPr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*</a:t>
            </a:r>
            <a:r>
              <a:rPr lang="en-US" sz="2000" dirty="0" err="1" smtClean="0">
                <a:solidFill>
                  <a:srgbClr val="0070C0"/>
                </a:solidFill>
              </a:rPr>
              <a:t>p_var</a:t>
            </a:r>
            <a:r>
              <a:rPr lang="en-US" sz="2000" dirty="0" smtClean="0">
                <a:solidFill>
                  <a:srgbClr val="0070C0"/>
                </a:solidFill>
              </a:rPr>
              <a:t> = 0; // new pointer declared </a:t>
            </a:r>
          </a:p>
          <a:p>
            <a:pPr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p_var</a:t>
            </a:r>
            <a:r>
              <a:rPr lang="en-US" sz="2000" dirty="0" smtClean="0">
                <a:solidFill>
                  <a:srgbClr val="0070C0"/>
                </a:solidFill>
              </a:rPr>
              <a:t> = new </a:t>
            </a:r>
            <a:r>
              <a:rPr lang="en-US" sz="2000" dirty="0" err="1" smtClean="0">
                <a:solidFill>
                  <a:srgbClr val="0070C0"/>
                </a:solidFill>
              </a:rPr>
              <a:t>int</a:t>
            </a:r>
            <a:r>
              <a:rPr lang="en-US" sz="2000" dirty="0" smtClean="0">
                <a:solidFill>
                  <a:srgbClr val="0070C0"/>
                </a:solidFill>
              </a:rPr>
              <a:t> [size];// memory dynamically allocated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/* ....... other code ........*/ 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delete [] </a:t>
            </a:r>
            <a:r>
              <a:rPr lang="en-US" sz="2000" dirty="0" err="1" smtClean="0">
                <a:solidFill>
                  <a:srgbClr val="0070C0"/>
                </a:solidFill>
              </a:rPr>
              <a:t>p_var</a:t>
            </a:r>
            <a:r>
              <a:rPr lang="en-US" sz="2000" dirty="0" smtClean="0">
                <a:solidFill>
                  <a:srgbClr val="0070C0"/>
                </a:solidFill>
              </a:rPr>
              <a:t>; // memory freed up </a:t>
            </a:r>
          </a:p>
          <a:p>
            <a:pPr>
              <a:buNone/>
            </a:pPr>
            <a:r>
              <a:rPr lang="en-US" sz="2000" dirty="0" err="1" smtClean="0">
                <a:solidFill>
                  <a:srgbClr val="0070C0"/>
                </a:solidFill>
              </a:rPr>
              <a:t>p_var</a:t>
            </a:r>
            <a:r>
              <a:rPr lang="en-US" sz="2000" dirty="0" smtClean="0">
                <a:solidFill>
                  <a:srgbClr val="0070C0"/>
                </a:solidFill>
              </a:rPr>
              <a:t> = 0; // pointer changed to 0 </a:t>
            </a:r>
            <a:endParaRPr lang="de-DE" sz="2000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MEMORY ALLOCATION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Blip>
                <a:blip r:embed="rId2"/>
              </a:buBlip>
            </a:pPr>
            <a:r>
              <a:rPr lang="en-US" dirty="0" smtClean="0"/>
              <a:t>Vectors are a kind of sequence containers.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de-DE" dirty="0" smtClean="0"/>
              <a:t>Vector is an expandable array.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Elements stored in contiguous storage locations,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Elements can be accessed not only using </a:t>
            </a:r>
            <a:r>
              <a:rPr lang="en-US" dirty="0" err="1" smtClean="0"/>
              <a:t>iterators</a:t>
            </a:r>
            <a:r>
              <a:rPr lang="en-US" dirty="0" smtClean="0"/>
              <a:t> but also using offsets on regular pointers to elements.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de-DE" dirty="0" smtClean="0"/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 DYNAMIC ARRAY (VECTORS) 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Blip>
                <a:blip r:embed="rId2"/>
              </a:buBlip>
              <a:defRPr/>
            </a:pPr>
            <a:r>
              <a:rPr lang="en-US" dirty="0" smtClean="0"/>
              <a:t>Array is containers in the  </a:t>
            </a:r>
            <a:r>
              <a:rPr lang="en-US" dirty="0"/>
              <a:t>memory for several values of </a:t>
            </a:r>
            <a:r>
              <a:rPr lang="en-US" dirty="0" smtClean="0"/>
              <a:t>the same type  and have same name.</a:t>
            </a:r>
          </a:p>
          <a:p>
            <a:pPr>
              <a:defRPr/>
            </a:pPr>
            <a:r>
              <a:rPr lang="en-US" dirty="0" smtClean="0"/>
              <a:t>An array is a series of elements placed in contiguous memory locations</a:t>
            </a:r>
          </a:p>
          <a:p>
            <a:pPr>
              <a:defRPr/>
            </a:pPr>
            <a:r>
              <a:rPr lang="en-US" dirty="0" smtClean="0"/>
              <a:t>Most programs use arrays.</a:t>
            </a:r>
          </a:p>
          <a:p>
            <a:pPr>
              <a:lnSpc>
                <a:spcPct val="150000"/>
              </a:lnSpc>
            </a:pPr>
            <a:r>
              <a:rPr lang="de-DE" b="1" u="sng" dirty="0" smtClean="0"/>
              <a:t>Advantages of arrays</a:t>
            </a:r>
            <a:endParaRPr lang="de-DE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   Random access in </a:t>
            </a:r>
            <a:r>
              <a:rPr lang="en-US" dirty="0" smtClean="0">
                <a:solidFill>
                  <a:srgbClr val="C00000"/>
                </a:solidFill>
              </a:rPr>
              <a:t>O(1)</a:t>
            </a:r>
            <a:r>
              <a:rPr lang="en-US" dirty="0" smtClean="0"/>
              <a:t>.</a:t>
            </a:r>
            <a:endParaRPr lang="de-DE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   Ease of use. </a:t>
            </a:r>
            <a:endParaRPr lang="de-DE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/>
          </a:p>
        </p:txBody>
      </p:sp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63056"/>
            <a:ext cx="6858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7000" dirty="0" smtClean="0"/>
              <a:t>Data members holding the capacity and size of the vector. </a:t>
            </a:r>
          </a:p>
          <a:p>
            <a:pPr>
              <a:lnSpc>
                <a:spcPct val="120000"/>
              </a:lnSpc>
            </a:pPr>
            <a:endParaRPr lang="en-US" sz="7000" dirty="0" smtClean="0"/>
          </a:p>
          <a:p>
            <a:pPr>
              <a:lnSpc>
                <a:spcPct val="120000"/>
              </a:lnSpc>
            </a:pPr>
            <a:endParaRPr lang="en-US" sz="7000" dirty="0" smtClean="0"/>
          </a:p>
          <a:p>
            <a:pPr>
              <a:lnSpc>
                <a:spcPct val="120000"/>
              </a:lnSpc>
            </a:pPr>
            <a:endParaRPr lang="en-US" sz="7000" dirty="0" smtClean="0"/>
          </a:p>
          <a:p>
            <a:pPr>
              <a:lnSpc>
                <a:spcPct val="120000"/>
              </a:lnSpc>
            </a:pPr>
            <a:r>
              <a:rPr lang="en-US" sz="7000" dirty="0" smtClean="0"/>
              <a:t>The size of the vector refers to the actual number of elements, while the capacity refers to the size of the internal array.</a:t>
            </a:r>
          </a:p>
          <a:p>
            <a:pPr>
              <a:lnSpc>
                <a:spcPct val="120000"/>
              </a:lnSpc>
            </a:pPr>
            <a:r>
              <a:rPr lang="en-US" sz="7000" dirty="0" smtClean="0"/>
              <a:t>The first "size" of elements are constructed (initialized) and the last "capacity - size" elements are uninitialized.</a:t>
            </a:r>
            <a:endParaRPr lang="de-DE" sz="7000" dirty="0" smtClean="0"/>
          </a:p>
          <a:p>
            <a:pPr>
              <a:lnSpc>
                <a:spcPct val="120000"/>
              </a:lnSpc>
            </a:pPr>
            <a:endParaRPr lang="en-US" sz="9600" dirty="0" smtClean="0"/>
          </a:p>
          <a:p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 - VECTORS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 smtClean="0"/>
          </a:p>
          <a:p>
            <a:pPr fontAlgn="auto">
              <a:lnSpc>
                <a:spcPct val="120000"/>
              </a:lnSpc>
              <a:buSzPct val="73000"/>
              <a:buBlip>
                <a:blip r:embed="rId2"/>
              </a:buBlip>
              <a:defRPr/>
            </a:pPr>
            <a:r>
              <a:rPr lang="en-US" sz="6800" dirty="0" smtClean="0"/>
              <a:t>Vector containers are implemented as dynamic arrays; Just as regular arrays.</a:t>
            </a:r>
          </a:p>
          <a:p>
            <a:pPr fontAlgn="auto">
              <a:lnSpc>
                <a:spcPct val="120000"/>
              </a:lnSpc>
              <a:buSzPct val="73000"/>
              <a:buBlip>
                <a:blip r:embed="rId2"/>
              </a:buBlip>
              <a:defRPr/>
            </a:pPr>
            <a:endParaRPr lang="en-US" sz="6800" dirty="0" smtClean="0"/>
          </a:p>
          <a:p>
            <a:pPr>
              <a:lnSpc>
                <a:spcPct val="120000"/>
              </a:lnSpc>
              <a:buSzPct val="73000"/>
              <a:buBlip>
                <a:blip r:embed="rId2"/>
              </a:buBlip>
              <a:defRPr/>
            </a:pPr>
            <a:r>
              <a:rPr lang="en-US" sz="6800" dirty="0" smtClean="0"/>
              <a:t>Unlike regular arrays, storage in vectors is handled automatically, allowing it to be expanded and contracted as needed.</a:t>
            </a:r>
          </a:p>
          <a:p>
            <a:pPr>
              <a:lnSpc>
                <a:spcPct val="120000"/>
              </a:lnSpc>
              <a:buSzPct val="73000"/>
              <a:buBlip>
                <a:blip r:embed="rId2"/>
              </a:buBlip>
              <a:defRPr/>
            </a:pPr>
            <a:endParaRPr lang="en-US" sz="6800" dirty="0" smtClean="0"/>
          </a:p>
          <a:p>
            <a:pPr>
              <a:lnSpc>
                <a:spcPct val="120000"/>
              </a:lnSpc>
              <a:buSzPct val="73000"/>
              <a:buBlip>
                <a:blip r:embed="rId2"/>
              </a:buBlip>
              <a:defRPr/>
            </a:pPr>
            <a:r>
              <a:rPr lang="en-US" sz="6800" dirty="0" smtClean="0"/>
              <a:t>An STL vector always allocates memory for its data on the </a:t>
            </a:r>
            <a:r>
              <a:rPr lang="en-US" sz="6800" i="1" dirty="0" smtClean="0">
                <a:solidFill>
                  <a:srgbClr val="C00000"/>
                </a:solidFill>
              </a:rPr>
              <a:t>heap</a:t>
            </a:r>
            <a:r>
              <a:rPr lang="en-US" sz="6800" dirty="0" smtClean="0"/>
              <a:t>. Heap allocation is slower than stack allocation.</a:t>
            </a:r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77838" y="0"/>
            <a:ext cx="8229600" cy="1143000"/>
          </a:xfrm>
        </p:spPr>
        <p:txBody>
          <a:bodyPr/>
          <a:lstStyle/>
          <a:p>
            <a:r>
              <a:rPr lang="en-US" dirty="0" smtClean="0"/>
              <a:t>STL - VECTORS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u="sng" dirty="0" smtClean="0"/>
              <a:t>Vectors are good at:</a:t>
            </a:r>
          </a:p>
          <a:p>
            <a:pPr eaLnBrk="1" hangingPunct="1">
              <a:buNone/>
            </a:pPr>
            <a:endParaRPr lang="de-DE" dirty="0" smtClean="0"/>
          </a:p>
          <a:p>
            <a:pPr eaLnBrk="1" hangingPunct="1">
              <a:lnSpc>
                <a:spcPct val="150000"/>
              </a:lnSpc>
              <a:buBlip>
                <a:blip r:embed="rId2"/>
              </a:buBlip>
            </a:pPr>
            <a:r>
              <a:rPr lang="en-US" dirty="0" smtClean="0"/>
              <a:t>Accessing individual elements by their position index (constant time).</a:t>
            </a:r>
            <a:endParaRPr lang="de-DE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Iterating over the elements in any order (linear time).</a:t>
            </a:r>
            <a:endParaRPr lang="de-DE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Add and remove elements from its end (constant </a:t>
            </a:r>
            <a:r>
              <a:rPr lang="de-DE" dirty="0" smtClean="0"/>
              <a:t>amortized</a:t>
            </a:r>
            <a:r>
              <a:rPr lang="en-US" dirty="0" smtClean="0"/>
              <a:t>  time).</a:t>
            </a:r>
            <a:endParaRPr lang="de-DE" dirty="0" smtClean="0"/>
          </a:p>
          <a:p>
            <a:pPr eaLnBrk="1" hangingPunct="1"/>
            <a:endParaRPr lang="de-DE" dirty="0" smtClean="0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 DYNAMIC ARRAY (VECTORS) 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Vectors provide a standard set of </a:t>
            </a:r>
            <a:r>
              <a:rPr lang="en-US" dirty="0" smtClean="0">
                <a:hlinkClick r:id="rId2" tooltip="Function (computer science)"/>
              </a:rPr>
              <a:t>functions</a:t>
            </a:r>
            <a:r>
              <a:rPr lang="en-US" dirty="0" smtClean="0"/>
              <a:t> for accessing elements, </a:t>
            </a:r>
            <a:r>
              <a:rPr lang="en-US" dirty="0" smtClean="0">
                <a:solidFill>
                  <a:srgbClr val="C00000"/>
                </a:solidFill>
              </a:rPr>
              <a:t>adding</a:t>
            </a:r>
            <a:r>
              <a:rPr lang="en-US" dirty="0" smtClean="0"/>
              <a:t> elements to the end or anywhere, </a:t>
            </a:r>
            <a:r>
              <a:rPr lang="en-US" dirty="0" smtClean="0">
                <a:solidFill>
                  <a:srgbClr val="C00000"/>
                </a:solidFill>
              </a:rPr>
              <a:t>deleting</a:t>
            </a:r>
            <a:r>
              <a:rPr lang="en-US" dirty="0" smtClean="0"/>
              <a:t> elements and finding how many elements are stored.</a:t>
            </a:r>
          </a:p>
          <a:p>
            <a:endParaRPr lang="en-US" dirty="0" smtClean="0"/>
          </a:p>
          <a:p>
            <a:r>
              <a:rPr lang="en-US" sz="4000" dirty="0" smtClean="0">
                <a:solidFill>
                  <a:srgbClr val="0070C0"/>
                </a:solidFill>
              </a:rPr>
              <a:t>Example.</a:t>
            </a:r>
            <a:endParaRPr lang="de-DE" sz="4000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sz="3600" b="1" dirty="0" smtClean="0">
                <a:solidFill>
                  <a:srgbClr val="002060"/>
                </a:solidFill>
                <a:latin typeface="Arial Narrow" pitchFamily="34" charset="0"/>
              </a:rPr>
              <a:t>Thank you for your </a:t>
            </a:r>
          </a:p>
          <a:p>
            <a:pPr algn="ctr">
              <a:buNone/>
            </a:pPr>
            <a:r>
              <a:rPr lang="en-US" sz="3600" b="1" dirty="0" smtClean="0">
                <a:solidFill>
                  <a:srgbClr val="002060"/>
                </a:solidFill>
                <a:latin typeface="Arial Narrow" pitchFamily="34" charset="0"/>
              </a:rPr>
              <a:t>attention…</a:t>
            </a:r>
            <a:endParaRPr lang="de-DE" sz="3600" b="1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References</a:t>
            </a:r>
          </a:p>
          <a:p>
            <a:pPr eaLnBrk="1" hangingPunct="1">
              <a:lnSpc>
                <a:spcPct val="170000"/>
              </a:lnSpc>
              <a:buSzPct val="130000"/>
              <a:buFont typeface="Arial" charset="0"/>
              <a:buBlip>
                <a:blip r:embed="rId2"/>
              </a:buBlip>
            </a:pPr>
            <a:r>
              <a:rPr lang="en-US" u="sng" dirty="0" smtClean="0">
                <a:hlinkClick r:id="rId3"/>
              </a:rPr>
              <a:t>http://www.cplusplus.com/doc/tutorial</a:t>
            </a:r>
            <a:r>
              <a:rPr lang="en-US" u="sng" dirty="0" smtClean="0">
                <a:solidFill>
                  <a:schemeClr val="accent1"/>
                </a:solidFill>
                <a:hlinkClick r:id="rId3"/>
              </a:rPr>
              <a:t>/</a:t>
            </a:r>
            <a:endParaRPr lang="en-US" u="sng" dirty="0" smtClean="0">
              <a:solidFill>
                <a:schemeClr val="accent1"/>
              </a:solidFill>
            </a:endParaRPr>
          </a:p>
          <a:p>
            <a:pPr>
              <a:lnSpc>
                <a:spcPct val="170000"/>
              </a:lnSpc>
              <a:buSzPct val="150000"/>
              <a:buBlip>
                <a:blip r:embed="rId2"/>
              </a:buBlip>
            </a:pPr>
            <a:r>
              <a:rPr lang="de-DE" dirty="0" smtClean="0">
                <a:hlinkClick r:id="rId4"/>
              </a:rPr>
              <a:t>http://www.fredosaurus.com/notes-cpp/</a:t>
            </a:r>
            <a:r>
              <a:rPr lang="de-DE" dirty="0" smtClean="0"/>
              <a:t> </a:t>
            </a:r>
          </a:p>
          <a:p>
            <a:pPr>
              <a:lnSpc>
                <a:spcPct val="170000"/>
              </a:lnSpc>
              <a:buSzPct val="130000"/>
              <a:buBlip>
                <a:blip r:embed="rId2"/>
              </a:buBlip>
            </a:pPr>
            <a:r>
              <a:rPr lang="en-US" dirty="0" smtClean="0">
                <a:hlinkClick r:id="rId5"/>
              </a:rPr>
              <a:t>http://programming.im.ncnu.edu.tw/</a:t>
            </a:r>
            <a:r>
              <a:rPr lang="en-US" dirty="0" smtClean="0"/>
              <a:t> </a:t>
            </a:r>
          </a:p>
          <a:p>
            <a:pPr>
              <a:lnSpc>
                <a:spcPct val="170000"/>
              </a:lnSpc>
              <a:buSzPct val="130000"/>
              <a:buBlip>
                <a:blip r:embed="rId2"/>
              </a:buBlip>
            </a:pPr>
            <a:r>
              <a:rPr lang="en-US" dirty="0" smtClean="0">
                <a:hlinkClick r:id="rId6"/>
              </a:rPr>
              <a:t>https://www.securecoding.cert.org/confluence/display/cplusplus/</a:t>
            </a:r>
            <a:r>
              <a:rPr lang="en-US" dirty="0" smtClean="0"/>
              <a:t> </a:t>
            </a:r>
            <a:endParaRPr lang="en-US" dirty="0" smtClean="0">
              <a:hlinkClick r:id="rId3"/>
            </a:endParaRPr>
          </a:p>
          <a:p>
            <a:pPr eaLnBrk="1" hangingPunct="1">
              <a:lnSpc>
                <a:spcPct val="170000"/>
              </a:lnSpc>
              <a:buSzPct val="130000"/>
              <a:buFont typeface="Arial" charset="0"/>
              <a:buBlip>
                <a:blip r:embed="rId2"/>
              </a:buBlip>
            </a:pPr>
            <a:r>
              <a:rPr lang="en-US" dirty="0" smtClean="0">
                <a:hlinkClick r:id="rId3"/>
              </a:rPr>
              <a:t>http://en.wikipedia.org/wiki/</a:t>
            </a:r>
          </a:p>
          <a:p>
            <a:pPr eaLnBrk="1" hangingPunct="1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Types : </a:t>
            </a:r>
          </a:p>
          <a:p>
            <a:pPr>
              <a:buNone/>
              <a:defRPr/>
            </a:pPr>
            <a:endParaRPr lang="en-US" dirty="0" smtClean="0"/>
          </a:p>
          <a:p>
            <a:pPr lvl="2">
              <a:buFont typeface="Wingdings" pitchFamily="2" charset="2"/>
              <a:buChar char="Ø"/>
              <a:defRPr/>
            </a:pPr>
            <a:r>
              <a:rPr lang="en-US" sz="3200" dirty="0" smtClean="0"/>
              <a:t> Static Array, is a </a:t>
            </a:r>
            <a:r>
              <a:rPr lang="en-US" sz="3200" i="1" dirty="0" smtClean="0">
                <a:solidFill>
                  <a:srgbClr val="C00000"/>
                </a:solidFill>
              </a:rPr>
              <a:t>fix-size</a:t>
            </a:r>
            <a:r>
              <a:rPr lang="en-US" sz="3200" dirty="0" smtClean="0"/>
              <a:t> array.</a:t>
            </a:r>
          </a:p>
          <a:p>
            <a:pPr lvl="2">
              <a:buNone/>
              <a:defRPr/>
            </a:pPr>
            <a:endParaRPr lang="en-US" sz="3200" dirty="0" smtClean="0"/>
          </a:p>
          <a:p>
            <a:pPr lvl="2">
              <a:buFont typeface="Wingdings" pitchFamily="2" charset="2"/>
              <a:buChar char="Ø"/>
              <a:defRPr/>
            </a:pPr>
            <a:r>
              <a:rPr lang="en-US" sz="3200" dirty="0" smtClean="0"/>
              <a:t>Dynamic Array. </a:t>
            </a:r>
            <a:r>
              <a:rPr lang="en-US" sz="2800" b="1" dirty="0" smtClean="0"/>
              <a:t>dynamic array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growable</a:t>
            </a:r>
            <a:r>
              <a:rPr lang="en-US" sz="2800" b="1" dirty="0" smtClean="0"/>
              <a:t> array</a:t>
            </a:r>
            <a:r>
              <a:rPr lang="en-US" sz="2800" dirty="0" smtClean="0"/>
              <a:t>, or </a:t>
            </a:r>
            <a:r>
              <a:rPr lang="en-US" sz="2800" b="1" dirty="0" smtClean="0"/>
              <a:t>resizable array</a:t>
            </a:r>
            <a:r>
              <a:rPr lang="en-US" sz="2800" dirty="0" smtClean="0"/>
              <a:t>, is a random access, </a:t>
            </a:r>
            <a:r>
              <a:rPr lang="en-US" sz="2800" i="1" dirty="0" smtClean="0">
                <a:solidFill>
                  <a:srgbClr val="C00000"/>
                </a:solidFill>
              </a:rPr>
              <a:t>variable-size</a:t>
            </a:r>
            <a:r>
              <a:rPr lang="en-US" sz="2800" dirty="0" smtClean="0"/>
              <a:t> list data structure that allows elements to be added or removed.</a:t>
            </a:r>
            <a:endParaRPr lang="en-US" sz="2800" b="1" dirty="0" smtClean="0"/>
          </a:p>
          <a:p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>
              <a:lnSpc>
                <a:spcPct val="150000"/>
              </a:lnSpc>
              <a:defRPr/>
            </a:pPr>
            <a:r>
              <a:rPr lang="en-US" dirty="0"/>
              <a:t>Arrays store a constant-sized sequential set of </a:t>
            </a:r>
            <a:r>
              <a:rPr lang="en-US" dirty="0" smtClean="0"/>
              <a:t>blocks.</a:t>
            </a:r>
          </a:p>
          <a:p>
            <a:pPr>
              <a:lnSpc>
                <a:spcPct val="150000"/>
              </a:lnSpc>
              <a:defRPr/>
            </a:pPr>
            <a:r>
              <a:rPr lang="en-US" dirty="0" smtClean="0"/>
              <a:t>Each </a:t>
            </a:r>
            <a:r>
              <a:rPr lang="en-US" dirty="0"/>
              <a:t>block containing a value of the elected type under a single name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dirty="0"/>
              <a:t>Individual elements are accessed by their position in the array </a:t>
            </a:r>
            <a:r>
              <a:rPr lang="en-US" dirty="0" smtClean="0"/>
              <a:t>which called </a:t>
            </a:r>
            <a:r>
              <a:rPr lang="en-US" i="1" dirty="0" smtClean="0">
                <a:solidFill>
                  <a:srgbClr val="C00000"/>
                </a:solidFill>
              </a:rPr>
              <a:t>index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dirty="0" smtClean="0"/>
              <a:t>What </a:t>
            </a:r>
            <a:r>
              <a:rPr lang="en-US" dirty="0"/>
              <a:t>type of values and how many values to store must be defined as part of an array </a:t>
            </a:r>
            <a:r>
              <a:rPr lang="en-US" dirty="0" smtClean="0"/>
              <a:t>declaration.</a:t>
            </a:r>
            <a:endParaRPr lang="de-DE" dirty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STATIC ARRAY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i="1" dirty="0" smtClean="0">
                <a:solidFill>
                  <a:srgbClr val="C00000"/>
                </a:solidFill>
              </a:rPr>
              <a:t>size</a:t>
            </a:r>
            <a:r>
              <a:rPr lang="en-US" dirty="0" smtClean="0"/>
              <a:t> of array must be a const (integer greater than zero ). 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 smtClean="0"/>
              <a:t>You cannot use user input to declare an </a:t>
            </a:r>
            <a:r>
              <a:rPr lang="en-US" i="1" dirty="0" smtClean="0"/>
              <a:t>array,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dirty="0" smtClean="0"/>
              <a:t>so the size of an array has to be known at compile time.</a:t>
            </a:r>
          </a:p>
          <a:p>
            <a:pPr eaLnBrk="1" hangingPunct="1">
              <a:lnSpc>
                <a:spcPct val="150000"/>
              </a:lnSpc>
            </a:pPr>
            <a:endParaRPr lang="de-DE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ARRAY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810000"/>
            <a:ext cx="7772400" cy="1524000"/>
          </a:xfrm>
          <a:noFill/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2"/>
              </a:buClr>
            </a:pPr>
            <a:r>
              <a:rPr lang="en-US" dirty="0" smtClean="0"/>
              <a:t>1-dimensional array </a:t>
            </a:r>
            <a:r>
              <a:rPr lang="en-US" dirty="0" smtClean="0">
                <a:solidFill>
                  <a:schemeClr val="hlink"/>
                </a:solidFill>
              </a:rPr>
              <a:t>x = [a, b, c, d]</a:t>
            </a:r>
          </a:p>
          <a:p>
            <a:pPr eaLnBrk="1" hangingPunct="1">
              <a:lnSpc>
                <a:spcPct val="150000"/>
              </a:lnSpc>
              <a:buClr>
                <a:schemeClr val="tx2"/>
              </a:buClr>
            </a:pPr>
            <a:r>
              <a:rPr lang="en-US" dirty="0" smtClean="0"/>
              <a:t>Map into contiguous memory locations.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 smtClean="0"/>
              <a:t>1D Array Representation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44550" y="1219200"/>
            <a:ext cx="7302500" cy="1365250"/>
            <a:chOff x="532" y="768"/>
            <a:chExt cx="4600" cy="860"/>
          </a:xfrm>
        </p:grpSpPr>
        <p:sp>
          <p:nvSpPr>
            <p:cNvPr id="7181" name="Rectangle 5"/>
            <p:cNvSpPr>
              <a:spLocks noChangeArrowheads="1"/>
            </p:cNvSpPr>
            <p:nvPr/>
          </p:nvSpPr>
          <p:spPr bwMode="auto">
            <a:xfrm>
              <a:off x="53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2" name="Rectangle 6"/>
            <p:cNvSpPr>
              <a:spLocks noChangeArrowheads="1"/>
            </p:cNvSpPr>
            <p:nvPr/>
          </p:nvSpPr>
          <p:spPr bwMode="auto">
            <a:xfrm>
              <a:off x="820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3" name="Rectangle 7"/>
            <p:cNvSpPr>
              <a:spLocks noChangeArrowheads="1"/>
            </p:cNvSpPr>
            <p:nvPr/>
          </p:nvSpPr>
          <p:spPr bwMode="auto">
            <a:xfrm>
              <a:off x="1108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4" name="Rectangle 8"/>
            <p:cNvSpPr>
              <a:spLocks noChangeArrowheads="1"/>
            </p:cNvSpPr>
            <p:nvPr/>
          </p:nvSpPr>
          <p:spPr bwMode="auto">
            <a:xfrm>
              <a:off x="1396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5" name="Rectangle 9"/>
            <p:cNvSpPr>
              <a:spLocks noChangeArrowheads="1"/>
            </p:cNvSpPr>
            <p:nvPr/>
          </p:nvSpPr>
          <p:spPr bwMode="auto">
            <a:xfrm>
              <a:off x="1684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6" name="Rectangle 10"/>
            <p:cNvSpPr>
              <a:spLocks noChangeArrowheads="1"/>
            </p:cNvSpPr>
            <p:nvPr/>
          </p:nvSpPr>
          <p:spPr bwMode="auto">
            <a:xfrm>
              <a:off x="197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7" name="Rectangle 11"/>
            <p:cNvSpPr>
              <a:spLocks noChangeArrowheads="1"/>
            </p:cNvSpPr>
            <p:nvPr/>
          </p:nvSpPr>
          <p:spPr bwMode="auto">
            <a:xfrm>
              <a:off x="2260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8" name="Rectangle 12"/>
            <p:cNvSpPr>
              <a:spLocks noChangeArrowheads="1"/>
            </p:cNvSpPr>
            <p:nvPr/>
          </p:nvSpPr>
          <p:spPr bwMode="auto">
            <a:xfrm>
              <a:off x="2548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89" name="Rectangle 13"/>
            <p:cNvSpPr>
              <a:spLocks noChangeArrowheads="1"/>
            </p:cNvSpPr>
            <p:nvPr/>
          </p:nvSpPr>
          <p:spPr bwMode="auto">
            <a:xfrm>
              <a:off x="2836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90" name="Rectangle 14"/>
            <p:cNvSpPr>
              <a:spLocks noChangeArrowheads="1"/>
            </p:cNvSpPr>
            <p:nvPr/>
          </p:nvSpPr>
          <p:spPr bwMode="auto">
            <a:xfrm>
              <a:off x="3124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91" name="Rectangle 15"/>
            <p:cNvSpPr>
              <a:spLocks noChangeArrowheads="1"/>
            </p:cNvSpPr>
            <p:nvPr/>
          </p:nvSpPr>
          <p:spPr bwMode="auto">
            <a:xfrm>
              <a:off x="341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92" name="Rectangle 16"/>
            <p:cNvSpPr>
              <a:spLocks noChangeArrowheads="1"/>
            </p:cNvSpPr>
            <p:nvPr/>
          </p:nvSpPr>
          <p:spPr bwMode="auto">
            <a:xfrm>
              <a:off x="3700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93" name="Rectangle 17"/>
            <p:cNvSpPr>
              <a:spLocks noChangeArrowheads="1"/>
            </p:cNvSpPr>
            <p:nvPr/>
          </p:nvSpPr>
          <p:spPr bwMode="auto">
            <a:xfrm>
              <a:off x="3988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94" name="Rectangle 18"/>
            <p:cNvSpPr>
              <a:spLocks noChangeArrowheads="1"/>
            </p:cNvSpPr>
            <p:nvPr/>
          </p:nvSpPr>
          <p:spPr bwMode="auto">
            <a:xfrm>
              <a:off x="4276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95" name="Rectangle 19"/>
            <p:cNvSpPr>
              <a:spLocks noChangeArrowheads="1"/>
            </p:cNvSpPr>
            <p:nvPr/>
          </p:nvSpPr>
          <p:spPr bwMode="auto">
            <a:xfrm>
              <a:off x="4564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96" name="Rectangle 20"/>
            <p:cNvSpPr>
              <a:spLocks noChangeArrowheads="1"/>
            </p:cNvSpPr>
            <p:nvPr/>
          </p:nvSpPr>
          <p:spPr bwMode="auto">
            <a:xfrm>
              <a:off x="485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01" name="Rectangle 21"/>
            <p:cNvSpPr>
              <a:spLocks noChangeArrowheads="1"/>
            </p:cNvSpPr>
            <p:nvPr/>
          </p:nvSpPr>
          <p:spPr bwMode="auto">
            <a:xfrm>
              <a:off x="1728" y="768"/>
              <a:ext cx="15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marL="228600" lvl="2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chemeClr val="hlink"/>
                  </a:solidFill>
                </a:rPr>
                <a:t>Memory</a:t>
              </a:r>
            </a:p>
          </p:txBody>
        </p:sp>
      </p:grp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2743200" y="2133600"/>
            <a:ext cx="296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3200400" y="21336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b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3657600" y="2133600"/>
            <a:ext cx="296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c</a:t>
            </a:r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4114800" y="21336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d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514600" y="2590800"/>
            <a:ext cx="1066800" cy="1052513"/>
            <a:chOff x="1584" y="1632"/>
            <a:chExt cx="672" cy="663"/>
          </a:xfrm>
        </p:grpSpPr>
        <p:sp>
          <p:nvSpPr>
            <p:cNvPr id="7179" name="Line 27"/>
            <p:cNvSpPr>
              <a:spLocks noChangeShapeType="1"/>
            </p:cNvSpPr>
            <p:nvPr/>
          </p:nvSpPr>
          <p:spPr bwMode="auto">
            <a:xfrm flipV="1">
              <a:off x="1824" y="1632"/>
              <a:ext cx="0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7180" name="Rectangle 28"/>
            <p:cNvSpPr>
              <a:spLocks noChangeArrowheads="1"/>
            </p:cNvSpPr>
            <p:nvPr/>
          </p:nvSpPr>
          <p:spPr bwMode="auto">
            <a:xfrm>
              <a:off x="1584" y="1968"/>
              <a:ext cx="6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chemeClr val="hlink"/>
                  </a:solidFill>
                </a:rPr>
                <a:t>start</a:t>
              </a:r>
            </a:p>
          </p:txBody>
        </p:sp>
      </p:grp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685800" y="5364162"/>
            <a:ext cx="7315200" cy="1036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3200" dirty="0">
                <a:solidFill>
                  <a:schemeClr val="hlink"/>
                </a:solidFill>
              </a:rPr>
              <a:t> location(x[</a:t>
            </a:r>
            <a:r>
              <a:rPr lang="en-US" sz="3200" dirty="0" err="1">
                <a:solidFill>
                  <a:schemeClr val="hlink"/>
                </a:solidFill>
              </a:rPr>
              <a:t>i</a:t>
            </a:r>
            <a:r>
              <a:rPr lang="en-US" sz="3200" dirty="0">
                <a:solidFill>
                  <a:schemeClr val="hlink"/>
                </a:solidFill>
              </a:rPr>
              <a:t>]) = start + </a:t>
            </a:r>
            <a:r>
              <a:rPr lang="en-US" sz="3200" dirty="0" err="1">
                <a:solidFill>
                  <a:schemeClr val="hlink"/>
                </a:solidFill>
              </a:rPr>
              <a:t>i</a:t>
            </a:r>
            <a:endParaRPr lang="en-US" sz="3200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1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  <p:bldP spid="51222" grpId="0"/>
      <p:bldP spid="51223" grpId="0"/>
      <p:bldP spid="51224" grpId="0"/>
      <p:bldP spid="512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4038600"/>
            <a:ext cx="7772400" cy="281781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space overhead = 4 bytes for </a:t>
            </a:r>
            <a:r>
              <a:rPr lang="en-US" dirty="0" smtClean="0">
                <a:solidFill>
                  <a:schemeClr val="hlink"/>
                </a:solidFill>
              </a:rPr>
              <a:t>start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bg2"/>
                </a:solidFill>
              </a:rPr>
              <a:t>                             </a:t>
            </a:r>
            <a:r>
              <a:rPr lang="en-US" dirty="0" smtClean="0"/>
              <a:t>+ 4 bytes for  </a:t>
            </a:r>
            <a:r>
              <a:rPr lang="en-US" dirty="0" err="1" smtClean="0">
                <a:solidFill>
                  <a:schemeClr val="hlink"/>
                </a:solidFill>
              </a:rPr>
              <a:t>x.length</a:t>
            </a:r>
            <a:endParaRPr lang="en-US" dirty="0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r>
              <a:rPr lang="en-US" dirty="0" smtClean="0"/>
              <a:t>                          = 8 bytes</a:t>
            </a:r>
          </a:p>
          <a:p>
            <a:pPr eaLnBrk="1" hangingPunct="1">
              <a:buFontTx/>
              <a:buNone/>
            </a:pPr>
            <a:r>
              <a:rPr lang="en-US" dirty="0" smtClean="0"/>
              <a:t>(excludes space needed for the elements of x)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  <a:noFill/>
        </p:spPr>
        <p:txBody>
          <a:bodyPr/>
          <a:lstStyle/>
          <a:p>
            <a:pPr algn="ctr"/>
            <a:r>
              <a:rPr lang="en-US" sz="3600" dirty="0" smtClean="0"/>
              <a:t>Space Overhead of 1D Array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44550" y="1219200"/>
            <a:ext cx="7302500" cy="2424113"/>
            <a:chOff x="532" y="768"/>
            <a:chExt cx="4600" cy="1527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53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820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1108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1396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1684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97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260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548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2836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3124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341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3700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3988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4276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4564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4852" y="1348"/>
              <a:ext cx="280" cy="2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>
              <a:off x="1728" y="768"/>
              <a:ext cx="1536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marL="228600" lvl="2">
                <a:spcBef>
                  <a:spcPct val="50000"/>
                </a:spcBef>
                <a:defRPr/>
              </a:pPr>
              <a:r>
                <a:rPr lang="en-US" sz="3200" dirty="0">
                  <a:solidFill>
                    <a:schemeClr val="hlink"/>
                  </a:solidFill>
                  <a:latin typeface="+mn-lt"/>
                  <a:cs typeface="+mn-cs"/>
                </a:rPr>
                <a:t>Memory</a:t>
              </a: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1718" y="1363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2006" y="1363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2294" y="1363"/>
              <a:ext cx="1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2582" y="1363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 flipV="1">
              <a:off x="1824" y="1632"/>
              <a:ext cx="0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1584" y="1968"/>
              <a:ext cx="6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chemeClr val="hlink"/>
                  </a:solidFill>
                </a:rPr>
                <a:t>start</a:t>
              </a:r>
            </a:p>
          </p:txBody>
        </p: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914400" y="13716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hlink"/>
                </a:solidFill>
              </a:rPr>
              <a:t> x [ ]</a:t>
            </a:r>
            <a:endParaRPr lang="en-US" sz="28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ways to represent 2 dimensional array in the memory:</a:t>
            </a:r>
          </a:p>
          <a:p>
            <a:pPr>
              <a:buNone/>
            </a:pPr>
            <a:endParaRPr lang="en-US" dirty="0" smtClean="0"/>
          </a:p>
          <a:p>
            <a:pPr marL="624078" indent="-514350">
              <a:lnSpc>
                <a:spcPct val="150000"/>
              </a:lnSpc>
              <a:buFont typeface="+mj-lt"/>
              <a:buAutoNum type="arabicParenBoth"/>
            </a:pPr>
            <a:r>
              <a:rPr lang="en-US" b="1" dirty="0" smtClean="0"/>
              <a:t>Row-Major mapping </a:t>
            </a:r>
            <a:r>
              <a:rPr lang="en-US" b="1" dirty="0" smtClean="0"/>
              <a:t>representation, 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Both"/>
            </a:pPr>
            <a:r>
              <a:rPr lang="en-US" b="1" dirty="0" smtClean="0"/>
              <a:t>Column-Major mapping </a:t>
            </a:r>
            <a:r>
              <a:rPr lang="en-US" b="1" dirty="0" smtClean="0"/>
              <a:t>representation, and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arenBoth"/>
            </a:pPr>
            <a:r>
              <a:rPr lang="en-US" b="1" dirty="0" smtClean="0"/>
              <a:t>Array-of-array representation.</a:t>
            </a:r>
          </a:p>
          <a:p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2D Array Representation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1842</Words>
  <Application>Microsoft Office PowerPoint</Application>
  <PresentationFormat>On-screen Show (4:3)</PresentationFormat>
  <Paragraphs>310</Paragraphs>
  <Slides>35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Concourse</vt:lpstr>
      <vt:lpstr>SEMINAR IN C++ vs. Java</vt:lpstr>
      <vt:lpstr>OUTLINES</vt:lpstr>
      <vt:lpstr>INTRODUCTION</vt:lpstr>
      <vt:lpstr>INTRODUCTION</vt:lpstr>
      <vt:lpstr>STATIC ARRAY</vt:lpstr>
      <vt:lpstr>STATIC ARRAY</vt:lpstr>
      <vt:lpstr>1D Array Representation</vt:lpstr>
      <vt:lpstr>Space Overhead of 1D Array </vt:lpstr>
      <vt:lpstr>2D Array Representation</vt:lpstr>
      <vt:lpstr>Row-Major Mapping</vt:lpstr>
      <vt:lpstr>Locating Element x[i][j]</vt:lpstr>
      <vt:lpstr>Space Overhead Row-Major Mapping</vt:lpstr>
      <vt:lpstr>Column-Major Mapping</vt:lpstr>
      <vt:lpstr>Array-of-array Representation</vt:lpstr>
      <vt:lpstr>Array-of-array Representation</vt:lpstr>
      <vt:lpstr>Array-of-array Representation</vt:lpstr>
      <vt:lpstr>Space Overhead Array-of-array Representation </vt:lpstr>
      <vt:lpstr>Relation between Array and pointer</vt:lpstr>
      <vt:lpstr>STATIC ARRAY</vt:lpstr>
      <vt:lpstr>BUFFER OVERFLOW</vt:lpstr>
      <vt:lpstr>BUFFER OVERFLOW</vt:lpstr>
      <vt:lpstr>BUFFER OVERFLOW</vt:lpstr>
      <vt:lpstr>STATIC ARRAY</vt:lpstr>
      <vt:lpstr>DYNAMIC MEMORY ALLOCATION</vt:lpstr>
      <vt:lpstr>DYNAMIC MEMORY ALLOCATION</vt:lpstr>
      <vt:lpstr>DYNAMIC MEMORY ALLOCATION</vt:lpstr>
      <vt:lpstr>DYNAMIC MEMORY ALLOCATION</vt:lpstr>
      <vt:lpstr>DYNAMIC MEMORY ALLOCATION</vt:lpstr>
      <vt:lpstr> DYNAMIC ARRAY (VECTORS) </vt:lpstr>
      <vt:lpstr>STL - VECTORS</vt:lpstr>
      <vt:lpstr>STL - VECTORS</vt:lpstr>
      <vt:lpstr>  DYNAMIC ARRAY (VECTORS) </vt:lpstr>
      <vt:lpstr>VECTORS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AMMAR</dc:creator>
  <cp:lastModifiedBy>AMMAR</cp:lastModifiedBy>
  <cp:revision>176</cp:revision>
  <dcterms:created xsi:type="dcterms:W3CDTF">2010-12-18T23:12:32Z</dcterms:created>
  <dcterms:modified xsi:type="dcterms:W3CDTF">2011-01-12T09:53:34Z</dcterms:modified>
</cp:coreProperties>
</file>